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8"/>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abica" charset="1" panose="02000000000000000000"/>
      <p:regular r:id="rId12"/>
    </p:embeddedFont>
    <p:embeddedFont>
      <p:font typeface="Arabica Bold" charset="1" panose="02000000000000000000"/>
      <p:regular r:id="rId13"/>
    </p:embeddedFont>
    <p:embeddedFont>
      <p:font typeface="Arabica Italics" charset="1" panose="02000000000000000000"/>
      <p:regular r:id="rId14"/>
    </p:embeddedFont>
    <p:embeddedFont>
      <p:font typeface="Arabica Bold Italics" charset="1" panose="02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notesMasters/notesMaster1.xml" Type="http://schemas.openxmlformats.org/officeDocument/2006/relationships/notesMaster"/><Relationship Id="rId79" Target="theme/theme2.xml" Type="http://schemas.openxmlformats.org/officeDocument/2006/relationships/theme"/><Relationship Id="rId8" Target="fonts/font8.fntdata" Type="http://schemas.openxmlformats.org/officeDocument/2006/relationships/font"/><Relationship Id="rId80" Target="notesSlides/notesSlide1.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DNCB = 2,4-dinitrochlorobenzene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1.jpeg" Type="http://schemas.openxmlformats.org/officeDocument/2006/relationships/image"/><Relationship Id="rId4" Target="../media/image8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2" Target="../media/image1.jpeg" Type="http://schemas.openxmlformats.org/officeDocument/2006/relationships/image"/><Relationship Id="rId3" Target="../media/image83.jpe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91.png" Type="http://schemas.openxmlformats.org/officeDocument/2006/relationships/image"/><Relationship Id="rId2" Target="../media/image1.jpeg" Type="http://schemas.openxmlformats.org/officeDocument/2006/relationships/image"/><Relationship Id="rId3" Target="../media/image83.jpe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2.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2.jpeg" Type="http://schemas.openxmlformats.org/officeDocument/2006/relationships/image"/><Relationship Id="rId4" Target="../media/image9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jpeg" Type="http://schemas.openxmlformats.org/officeDocument/2006/relationships/image"/><Relationship Id="rId4" Target="../media/image9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jpeg" Type="http://schemas.openxmlformats.org/officeDocument/2006/relationships/image"/><Relationship Id="rId4" Target="../media/image9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19" Target="../media/image47.png" Type="http://schemas.openxmlformats.org/officeDocument/2006/relationships/image"/><Relationship Id="rId2" Target="../media/image1.jpeg" Type="http://schemas.openxmlformats.org/officeDocument/2006/relationships/image"/><Relationship Id="rId20" Target="../media/image48.sv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 Id="rId4" Target="../media/image9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97.jpeg" Type="http://schemas.openxmlformats.org/officeDocument/2006/relationships/image"/><Relationship Id="rId5" Target="../media/image9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 Id="rId4" Target="../media/image10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jpeg" Type="http://schemas.openxmlformats.org/officeDocument/2006/relationships/image"/><Relationship Id="rId4" Target="../media/image10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4.png" Type="http://schemas.openxmlformats.org/officeDocument/2006/relationships/image"/><Relationship Id="rId4" Target="../media/image10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4.png" Type="http://schemas.openxmlformats.org/officeDocument/2006/relationships/image"/><Relationship Id="rId4" Target="../media/image10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12.pn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2" Target="../media/image1.jpe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1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5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1.jpeg" Type="http://schemas.openxmlformats.org/officeDocument/2006/relationships/image"/><Relationship Id="rId4" Target="../media/image72.pn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2" Target="../media/image1.jpeg" Type="http://schemas.openxmlformats.org/officeDocument/2006/relationships/image"/><Relationship Id="rId3" Target="../media/image71.jpeg" Type="http://schemas.openxmlformats.org/officeDocument/2006/relationships/image"/><Relationship Id="rId4" Target="../media/image73.pn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7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1028700"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3485" y="8173622"/>
            <a:ext cx="3749585" cy="3217826"/>
          </a:xfrm>
          <a:custGeom>
            <a:avLst/>
            <a:gdLst/>
            <a:ahLst/>
            <a:cxnLst/>
            <a:rect r="r" b="b" t="t" l="l"/>
            <a:pathLst>
              <a:path h="3217826" w="3749585">
                <a:moveTo>
                  <a:pt x="0" y="0"/>
                </a:moveTo>
                <a:lnTo>
                  <a:pt x="3749585" y="0"/>
                </a:lnTo>
                <a:lnTo>
                  <a:pt x="3749585" y="3217825"/>
                </a:lnTo>
                <a:lnTo>
                  <a:pt x="0" y="3217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739908" y="4881280"/>
            <a:ext cx="3096184" cy="2837231"/>
          </a:xfrm>
          <a:custGeom>
            <a:avLst/>
            <a:gdLst/>
            <a:ahLst/>
            <a:cxnLst/>
            <a:rect r="r" b="b" t="t" l="l"/>
            <a:pathLst>
              <a:path h="2837231" w="3096184">
                <a:moveTo>
                  <a:pt x="0" y="0"/>
                </a:moveTo>
                <a:lnTo>
                  <a:pt x="3096184" y="0"/>
                </a:lnTo>
                <a:lnTo>
                  <a:pt x="3096184" y="2837231"/>
                </a:lnTo>
                <a:lnTo>
                  <a:pt x="0" y="28372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723646" y="9085772"/>
            <a:ext cx="3008221" cy="1706482"/>
          </a:xfrm>
          <a:custGeom>
            <a:avLst/>
            <a:gdLst/>
            <a:ahLst/>
            <a:cxnLst/>
            <a:rect r="r" b="b" t="t" l="l"/>
            <a:pathLst>
              <a:path h="1706482" w="3008221">
                <a:moveTo>
                  <a:pt x="0" y="0"/>
                </a:moveTo>
                <a:lnTo>
                  <a:pt x="3008221" y="0"/>
                </a:lnTo>
                <a:lnTo>
                  <a:pt x="3008221" y="1706481"/>
                </a:lnTo>
                <a:lnTo>
                  <a:pt x="0" y="17064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533399" y="-1303822"/>
            <a:ext cx="2862682" cy="2607643"/>
          </a:xfrm>
          <a:custGeom>
            <a:avLst/>
            <a:gdLst/>
            <a:ahLst/>
            <a:cxnLst/>
            <a:rect r="r" b="b" t="t" l="l"/>
            <a:pathLst>
              <a:path h="2607643" w="2862682">
                <a:moveTo>
                  <a:pt x="0" y="0"/>
                </a:moveTo>
                <a:lnTo>
                  <a:pt x="2862682" y="0"/>
                </a:lnTo>
                <a:lnTo>
                  <a:pt x="2862682" y="2607644"/>
                </a:lnTo>
                <a:lnTo>
                  <a:pt x="0" y="2607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25243" y="8173622"/>
            <a:ext cx="1992699" cy="2566708"/>
          </a:xfrm>
          <a:custGeom>
            <a:avLst/>
            <a:gdLst/>
            <a:ahLst/>
            <a:cxnLst/>
            <a:rect r="r" b="b" t="t" l="l"/>
            <a:pathLst>
              <a:path h="2566708" w="1992699">
                <a:moveTo>
                  <a:pt x="0" y="0"/>
                </a:moveTo>
                <a:lnTo>
                  <a:pt x="1992699" y="0"/>
                </a:lnTo>
                <a:lnTo>
                  <a:pt x="1992699" y="2566707"/>
                </a:lnTo>
                <a:lnTo>
                  <a:pt x="0" y="25667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257644" y="5603839"/>
            <a:ext cx="2676240" cy="2068004"/>
          </a:xfrm>
          <a:custGeom>
            <a:avLst/>
            <a:gdLst/>
            <a:ahLst/>
            <a:cxnLst/>
            <a:rect r="r" b="b" t="t" l="l"/>
            <a:pathLst>
              <a:path h="2068004" w="2676240">
                <a:moveTo>
                  <a:pt x="0" y="0"/>
                </a:moveTo>
                <a:lnTo>
                  <a:pt x="2676240" y="0"/>
                </a:lnTo>
                <a:lnTo>
                  <a:pt x="2676240" y="2068004"/>
                </a:lnTo>
                <a:lnTo>
                  <a:pt x="0" y="20680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7259300" y="1673776"/>
            <a:ext cx="1788451" cy="2434772"/>
          </a:xfrm>
          <a:custGeom>
            <a:avLst/>
            <a:gdLst/>
            <a:ahLst/>
            <a:cxnLst/>
            <a:rect r="r" b="b" t="t" l="l"/>
            <a:pathLst>
              <a:path h="2434772" w="1788451">
                <a:moveTo>
                  <a:pt x="0" y="0"/>
                </a:moveTo>
                <a:lnTo>
                  <a:pt x="1788451" y="0"/>
                </a:lnTo>
                <a:lnTo>
                  <a:pt x="1788451" y="2434772"/>
                </a:lnTo>
                <a:lnTo>
                  <a:pt x="0" y="24347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105268" y="9085772"/>
            <a:ext cx="2603932" cy="2887425"/>
          </a:xfrm>
          <a:custGeom>
            <a:avLst/>
            <a:gdLst/>
            <a:ahLst/>
            <a:cxnLst/>
            <a:rect r="r" b="b" t="t" l="l"/>
            <a:pathLst>
              <a:path h="2887425" w="2603932">
                <a:moveTo>
                  <a:pt x="0" y="0"/>
                </a:moveTo>
                <a:lnTo>
                  <a:pt x="2603932" y="0"/>
                </a:lnTo>
                <a:lnTo>
                  <a:pt x="2603932" y="2887424"/>
                </a:lnTo>
                <a:lnTo>
                  <a:pt x="0" y="288742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7019183" y="-1214819"/>
            <a:ext cx="2124817" cy="2518641"/>
          </a:xfrm>
          <a:custGeom>
            <a:avLst/>
            <a:gdLst/>
            <a:ahLst/>
            <a:cxnLst/>
            <a:rect r="r" b="b" t="t" l="l"/>
            <a:pathLst>
              <a:path h="2518641" w="2124817">
                <a:moveTo>
                  <a:pt x="0" y="0"/>
                </a:moveTo>
                <a:lnTo>
                  <a:pt x="2124817" y="0"/>
                </a:lnTo>
                <a:lnTo>
                  <a:pt x="2124817" y="2518641"/>
                </a:lnTo>
                <a:lnTo>
                  <a:pt x="0" y="25186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4786361" y="-1306770"/>
            <a:ext cx="2960465" cy="2610592"/>
          </a:xfrm>
          <a:custGeom>
            <a:avLst/>
            <a:gdLst/>
            <a:ahLst/>
            <a:cxnLst/>
            <a:rect r="r" b="b" t="t" l="l"/>
            <a:pathLst>
              <a:path h="2610592" w="2960465">
                <a:moveTo>
                  <a:pt x="0" y="0"/>
                </a:moveTo>
                <a:lnTo>
                  <a:pt x="2960465" y="0"/>
                </a:lnTo>
                <a:lnTo>
                  <a:pt x="2960465" y="2610592"/>
                </a:lnTo>
                <a:lnTo>
                  <a:pt x="0" y="261059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7370042" y="8329101"/>
            <a:ext cx="1861756" cy="2884411"/>
          </a:xfrm>
          <a:custGeom>
            <a:avLst/>
            <a:gdLst/>
            <a:ahLst/>
            <a:cxnLst/>
            <a:rect r="r" b="b" t="t" l="l"/>
            <a:pathLst>
              <a:path h="2884411" w="1861756">
                <a:moveTo>
                  <a:pt x="0" y="0"/>
                </a:moveTo>
                <a:lnTo>
                  <a:pt x="1861756" y="0"/>
                </a:lnTo>
                <a:lnTo>
                  <a:pt x="1861756" y="2884410"/>
                </a:lnTo>
                <a:lnTo>
                  <a:pt x="0" y="28844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0509242" y="-1028700"/>
            <a:ext cx="2911877" cy="2297736"/>
          </a:xfrm>
          <a:custGeom>
            <a:avLst/>
            <a:gdLst/>
            <a:ahLst/>
            <a:cxnLst/>
            <a:rect r="r" b="b" t="t" l="l"/>
            <a:pathLst>
              <a:path h="2297736" w="2911877">
                <a:moveTo>
                  <a:pt x="0" y="0"/>
                </a:moveTo>
                <a:lnTo>
                  <a:pt x="2911877" y="0"/>
                </a:lnTo>
                <a:lnTo>
                  <a:pt x="2911877" y="2297736"/>
                </a:lnTo>
                <a:lnTo>
                  <a:pt x="0" y="229773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945731" y="8952815"/>
            <a:ext cx="2445604" cy="1787514"/>
          </a:xfrm>
          <a:custGeom>
            <a:avLst/>
            <a:gdLst/>
            <a:ahLst/>
            <a:cxnLst/>
            <a:rect r="r" b="b" t="t" l="l"/>
            <a:pathLst>
              <a:path h="1787514" w="2445604">
                <a:moveTo>
                  <a:pt x="0" y="0"/>
                </a:moveTo>
                <a:lnTo>
                  <a:pt x="2445603" y="0"/>
                </a:lnTo>
                <a:lnTo>
                  <a:pt x="2445603" y="1787514"/>
                </a:lnTo>
                <a:lnTo>
                  <a:pt x="0" y="178751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1508452" y="3649064"/>
            <a:ext cx="2719760" cy="2205478"/>
          </a:xfrm>
          <a:custGeom>
            <a:avLst/>
            <a:gdLst/>
            <a:ahLst/>
            <a:cxnLst/>
            <a:rect r="r" b="b" t="t" l="l"/>
            <a:pathLst>
              <a:path h="2205478" w="2719760">
                <a:moveTo>
                  <a:pt x="0" y="0"/>
                </a:moveTo>
                <a:lnTo>
                  <a:pt x="2719760" y="0"/>
                </a:lnTo>
                <a:lnTo>
                  <a:pt x="2719760" y="2205478"/>
                </a:lnTo>
                <a:lnTo>
                  <a:pt x="0" y="220547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2917556" y="1333014"/>
            <a:ext cx="1558148" cy="1558148"/>
          </a:xfrm>
          <a:custGeom>
            <a:avLst/>
            <a:gdLst/>
            <a:ahLst/>
            <a:cxnLst/>
            <a:rect r="r" b="b" t="t" l="l"/>
            <a:pathLst>
              <a:path h="1558148" w="1558148">
                <a:moveTo>
                  <a:pt x="0" y="0"/>
                </a:moveTo>
                <a:lnTo>
                  <a:pt x="1558148" y="0"/>
                </a:lnTo>
                <a:lnTo>
                  <a:pt x="1558148" y="1558148"/>
                </a:lnTo>
                <a:lnTo>
                  <a:pt x="0" y="1558148"/>
                </a:lnTo>
                <a:lnTo>
                  <a:pt x="0" y="0"/>
                </a:lnTo>
                <a:close/>
              </a:path>
            </a:pathLst>
          </a:custGeom>
          <a:blipFill>
            <a:blip r:embed="rId33"/>
            <a:stretch>
              <a:fillRect l="0" t="0" r="0" b="0"/>
            </a:stretch>
          </a:blipFill>
        </p:spPr>
      </p:sp>
      <p:grpSp>
        <p:nvGrpSpPr>
          <p:cNvPr name="Group 19" id="19"/>
          <p:cNvGrpSpPr/>
          <p:nvPr/>
        </p:nvGrpSpPr>
        <p:grpSpPr>
          <a:xfrm rot="0">
            <a:off x="12939143" y="1673776"/>
            <a:ext cx="3327450" cy="635033"/>
            <a:chOff x="0" y="0"/>
            <a:chExt cx="876365" cy="167252"/>
          </a:xfrm>
        </p:grpSpPr>
        <p:sp>
          <p:nvSpPr>
            <p:cNvPr name="Freeform 20" id="20"/>
            <p:cNvSpPr/>
            <p:nvPr/>
          </p:nvSpPr>
          <p:spPr>
            <a:xfrm flipH="false" flipV="false" rot="0">
              <a:off x="0" y="0"/>
              <a:ext cx="876365" cy="167252"/>
            </a:xfrm>
            <a:custGeom>
              <a:avLst/>
              <a:gdLst/>
              <a:ahLst/>
              <a:cxnLst/>
              <a:rect r="r" b="b" t="t" l="l"/>
              <a:pathLst>
                <a:path h="167252" w="876365">
                  <a:moveTo>
                    <a:pt x="0" y="0"/>
                  </a:moveTo>
                  <a:lnTo>
                    <a:pt x="876365" y="0"/>
                  </a:lnTo>
                  <a:lnTo>
                    <a:pt x="876365" y="167252"/>
                  </a:lnTo>
                  <a:lnTo>
                    <a:pt x="0" y="167252"/>
                  </a:lnTo>
                  <a:close/>
                </a:path>
              </a:pathLst>
            </a:custGeom>
            <a:solidFill>
              <a:srgbClr val="1660D6"/>
            </a:solidFill>
          </p:spPr>
        </p:sp>
        <p:sp>
          <p:nvSpPr>
            <p:cNvPr name="TextBox 21" id="21"/>
            <p:cNvSpPr txBox="true"/>
            <p:nvPr/>
          </p:nvSpPr>
          <p:spPr>
            <a:xfrm>
              <a:off x="0" y="-38100"/>
              <a:ext cx="876365" cy="20535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815533" y="3118697"/>
            <a:ext cx="14656933" cy="1633987"/>
          </a:xfrm>
          <a:prstGeom prst="rect">
            <a:avLst/>
          </a:prstGeom>
        </p:spPr>
        <p:txBody>
          <a:bodyPr anchor="t" rtlCol="false" tIns="0" lIns="0" bIns="0" rIns="0">
            <a:spAutoFit/>
          </a:bodyPr>
          <a:lstStyle/>
          <a:p>
            <a:pPr algn="ctr">
              <a:lnSpc>
                <a:spcPts val="6537"/>
              </a:lnSpc>
            </a:pPr>
            <a:r>
              <a:rPr lang="en-US" sz="4669" spc="107">
                <a:solidFill>
                  <a:srgbClr val="FFFFFF"/>
                </a:solidFill>
                <a:latin typeface="Montserrat Classic Bold"/>
              </a:rPr>
              <a:t>INSIGHTS INTO SKIN TOXICITY ASSESSMENT AND PREDICTION TECHNIQUES</a:t>
            </a:r>
          </a:p>
        </p:txBody>
      </p:sp>
      <p:sp>
        <p:nvSpPr>
          <p:cNvPr name="TextBox 23" id="23"/>
          <p:cNvSpPr txBox="true"/>
          <p:nvPr/>
        </p:nvSpPr>
        <p:spPr>
          <a:xfrm rot="0">
            <a:off x="4603095" y="5360893"/>
            <a:ext cx="9081810" cy="949198"/>
          </a:xfrm>
          <a:prstGeom prst="rect">
            <a:avLst/>
          </a:prstGeom>
        </p:spPr>
        <p:txBody>
          <a:bodyPr anchor="t" rtlCol="false" tIns="0" lIns="0" bIns="0" rIns="0">
            <a:spAutoFit/>
          </a:bodyPr>
          <a:lstStyle/>
          <a:p>
            <a:pPr algn="ctr">
              <a:lnSpc>
                <a:spcPts val="3835"/>
              </a:lnSpc>
            </a:pPr>
            <a:r>
              <a:rPr lang="en-US" sz="2799" spc="-64">
                <a:solidFill>
                  <a:srgbClr val="FFFFFF"/>
                </a:solidFill>
                <a:latin typeface="Montserrat"/>
              </a:rPr>
              <a:t>PRESENTED BY </a:t>
            </a:r>
          </a:p>
          <a:p>
            <a:pPr algn="ctr">
              <a:lnSpc>
                <a:spcPts val="3835"/>
              </a:lnSpc>
            </a:pPr>
            <a:r>
              <a:rPr lang="en-US" sz="2799" spc="-64">
                <a:solidFill>
                  <a:srgbClr val="FFFFFF"/>
                </a:solidFill>
                <a:latin typeface="Montserrat Bold"/>
              </a:rPr>
              <a:t>CHALERMDET TINWIWAT 623150041-7 SEC.1</a:t>
            </a:r>
          </a:p>
        </p:txBody>
      </p:sp>
      <p:sp>
        <p:nvSpPr>
          <p:cNvPr name="TextBox 24" id="24"/>
          <p:cNvSpPr txBox="true"/>
          <p:nvPr/>
        </p:nvSpPr>
        <p:spPr>
          <a:xfrm rot="0">
            <a:off x="5237626" y="7157816"/>
            <a:ext cx="7812747" cy="861060"/>
          </a:xfrm>
          <a:prstGeom prst="rect">
            <a:avLst/>
          </a:prstGeom>
        </p:spPr>
        <p:txBody>
          <a:bodyPr anchor="t" rtlCol="false" tIns="0" lIns="0" bIns="0" rIns="0">
            <a:spAutoFit/>
          </a:bodyPr>
          <a:lstStyle/>
          <a:p>
            <a:pPr algn="ctr">
              <a:lnSpc>
                <a:spcPts val="3135"/>
              </a:lnSpc>
            </a:pPr>
            <a:r>
              <a:rPr lang="en-US" sz="2799" spc="64">
                <a:solidFill>
                  <a:srgbClr val="FFFFFF"/>
                </a:solidFill>
                <a:latin typeface="Montserrat"/>
              </a:rPr>
              <a:t>ADVISED BY</a:t>
            </a:r>
          </a:p>
          <a:p>
            <a:pPr algn="ctr">
              <a:lnSpc>
                <a:spcPts val="4423"/>
              </a:lnSpc>
            </a:pPr>
            <a:r>
              <a:rPr lang="en-US" sz="2799" spc="64">
                <a:solidFill>
                  <a:srgbClr val="FFFFFF"/>
                </a:solidFill>
                <a:latin typeface="Montserrat Bold"/>
              </a:rPr>
              <a:t>DR.TARAPONG SRISONGKRAM</a:t>
            </a:r>
          </a:p>
        </p:txBody>
      </p:sp>
      <p:sp>
        <p:nvSpPr>
          <p:cNvPr name="TextBox 25" id="25"/>
          <p:cNvSpPr txBox="true"/>
          <p:nvPr/>
        </p:nvSpPr>
        <p:spPr>
          <a:xfrm rot="0">
            <a:off x="4303686" y="2145742"/>
            <a:ext cx="3066356" cy="345186"/>
          </a:xfrm>
          <a:prstGeom prst="rect">
            <a:avLst/>
          </a:prstGeom>
        </p:spPr>
        <p:txBody>
          <a:bodyPr anchor="t" rtlCol="false" tIns="0" lIns="0" bIns="0" rIns="0">
            <a:spAutoFit/>
          </a:bodyPr>
          <a:lstStyle/>
          <a:p>
            <a:pPr algn="ctr">
              <a:lnSpc>
                <a:spcPts val="2711"/>
              </a:lnSpc>
              <a:spcBef>
                <a:spcPct val="0"/>
              </a:spcBef>
            </a:pPr>
            <a:r>
              <a:rPr lang="en-US" sz="2400">
                <a:solidFill>
                  <a:srgbClr val="FFFFFF"/>
                </a:solidFill>
                <a:latin typeface="Montserrat"/>
              </a:rPr>
              <a:t>PS115 746 SEMINAR </a:t>
            </a:r>
          </a:p>
        </p:txBody>
      </p:sp>
      <p:sp>
        <p:nvSpPr>
          <p:cNvPr name="TextBox 26" id="26"/>
          <p:cNvSpPr txBox="true"/>
          <p:nvPr/>
        </p:nvSpPr>
        <p:spPr>
          <a:xfrm rot="0">
            <a:off x="4303686" y="1692826"/>
            <a:ext cx="6633071" cy="345186"/>
          </a:xfrm>
          <a:prstGeom prst="rect">
            <a:avLst/>
          </a:prstGeom>
        </p:spPr>
        <p:txBody>
          <a:bodyPr anchor="t" rtlCol="false" tIns="0" lIns="0" bIns="0" rIns="0">
            <a:spAutoFit/>
          </a:bodyPr>
          <a:lstStyle/>
          <a:p>
            <a:pPr algn="ctr">
              <a:lnSpc>
                <a:spcPts val="2711"/>
              </a:lnSpc>
              <a:spcBef>
                <a:spcPct val="0"/>
              </a:spcBef>
            </a:pPr>
            <a:r>
              <a:rPr lang="en-US" sz="2400">
                <a:solidFill>
                  <a:srgbClr val="FFFFFF"/>
                </a:solidFill>
                <a:latin typeface="Montserrat"/>
              </a:rPr>
              <a:t>FACULTY OF PHARMACEUTICAL SCIENCES</a:t>
            </a:r>
          </a:p>
        </p:txBody>
      </p:sp>
      <p:sp>
        <p:nvSpPr>
          <p:cNvPr name="TextBox 27" id="27"/>
          <p:cNvSpPr txBox="true"/>
          <p:nvPr/>
        </p:nvSpPr>
        <p:spPr>
          <a:xfrm rot="0">
            <a:off x="13056246" y="1740531"/>
            <a:ext cx="3093244" cy="463423"/>
          </a:xfrm>
          <a:prstGeom prst="rect">
            <a:avLst/>
          </a:prstGeom>
        </p:spPr>
        <p:txBody>
          <a:bodyPr anchor="t" rtlCol="false" tIns="0" lIns="0" bIns="0" rIns="0">
            <a:spAutoFit/>
          </a:bodyPr>
          <a:lstStyle/>
          <a:p>
            <a:pPr algn="ctr">
              <a:lnSpc>
                <a:spcPts val="3835"/>
              </a:lnSpc>
            </a:pPr>
            <a:r>
              <a:rPr lang="en-US" sz="2799" spc="-64">
                <a:solidFill>
                  <a:srgbClr val="FFFFFF"/>
                </a:solidFill>
                <a:latin typeface="Montserrat Bold"/>
              </a:rPr>
              <a:t>TOPIC CODE: S28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2467643" y="2870200"/>
            <a:ext cx="13724934" cy="2495861"/>
            <a:chOff x="0" y="0"/>
            <a:chExt cx="3614797" cy="657346"/>
          </a:xfrm>
        </p:grpSpPr>
        <p:sp>
          <p:nvSpPr>
            <p:cNvPr name="Freeform 4" id="4"/>
            <p:cNvSpPr/>
            <p:nvPr/>
          </p:nvSpPr>
          <p:spPr>
            <a:xfrm flipH="false" flipV="false" rot="0">
              <a:off x="0" y="0"/>
              <a:ext cx="3614798" cy="657346"/>
            </a:xfrm>
            <a:custGeom>
              <a:avLst/>
              <a:gdLst/>
              <a:ahLst/>
              <a:cxnLst/>
              <a:rect r="r" b="b" t="t" l="l"/>
              <a:pathLst>
                <a:path h="657346" w="3614798">
                  <a:moveTo>
                    <a:pt x="28768" y="0"/>
                  </a:moveTo>
                  <a:lnTo>
                    <a:pt x="3586030" y="0"/>
                  </a:lnTo>
                  <a:cubicBezTo>
                    <a:pt x="3601918" y="0"/>
                    <a:pt x="3614798" y="12880"/>
                    <a:pt x="3614798" y="28768"/>
                  </a:cubicBezTo>
                  <a:lnTo>
                    <a:pt x="3614798" y="628578"/>
                  </a:lnTo>
                  <a:cubicBezTo>
                    <a:pt x="3614798" y="636208"/>
                    <a:pt x="3611767" y="643525"/>
                    <a:pt x="3606372" y="648920"/>
                  </a:cubicBezTo>
                  <a:cubicBezTo>
                    <a:pt x="3600977" y="654315"/>
                    <a:pt x="3593659" y="657346"/>
                    <a:pt x="3586030" y="657346"/>
                  </a:cubicBezTo>
                  <a:lnTo>
                    <a:pt x="28768" y="657346"/>
                  </a:lnTo>
                  <a:cubicBezTo>
                    <a:pt x="21138" y="657346"/>
                    <a:pt x="13821" y="654315"/>
                    <a:pt x="8426" y="648920"/>
                  </a:cubicBezTo>
                  <a:cubicBezTo>
                    <a:pt x="3031" y="643525"/>
                    <a:pt x="0" y="636208"/>
                    <a:pt x="0" y="628578"/>
                  </a:cubicBezTo>
                  <a:lnTo>
                    <a:pt x="0" y="28768"/>
                  </a:lnTo>
                  <a:cubicBezTo>
                    <a:pt x="0" y="21138"/>
                    <a:pt x="3031" y="13821"/>
                    <a:pt x="8426" y="8426"/>
                  </a:cubicBezTo>
                  <a:cubicBezTo>
                    <a:pt x="13821" y="3031"/>
                    <a:pt x="21138" y="0"/>
                    <a:pt x="28768" y="0"/>
                  </a:cubicBezTo>
                  <a:close/>
                </a:path>
              </a:pathLst>
            </a:custGeom>
            <a:solidFill>
              <a:srgbClr val="0E3F8D"/>
            </a:solidFill>
          </p:spPr>
        </p:sp>
        <p:sp>
          <p:nvSpPr>
            <p:cNvPr name="TextBox 5" id="5"/>
            <p:cNvSpPr txBox="true"/>
            <p:nvPr/>
          </p:nvSpPr>
          <p:spPr>
            <a:xfrm>
              <a:off x="0" y="-38100"/>
              <a:ext cx="3614797" cy="69544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81533" y="3099111"/>
            <a:ext cx="14097155" cy="2266950"/>
          </a:xfrm>
          <a:prstGeom prst="rect">
            <a:avLst/>
          </a:prstGeom>
        </p:spPr>
        <p:txBody>
          <a:bodyPr anchor="t" rtlCol="false" tIns="0" lIns="0" bIns="0" rIns="0">
            <a:spAutoFit/>
          </a:bodyPr>
          <a:lstStyle/>
          <a:p>
            <a:pPr algn="ctr">
              <a:lnSpc>
                <a:spcPts val="8625"/>
              </a:lnSpc>
            </a:pPr>
            <a:r>
              <a:rPr lang="en-US" sz="7500">
                <a:solidFill>
                  <a:srgbClr val="FFFFFF"/>
                </a:solidFill>
                <a:cs typeface="Arabica"/>
              </a:rPr>
              <a:t>การทดสอบเพื่อประเมินการระคายเคืองผิวหนังและการกัดกร่อนผิวหนัง</a:t>
            </a:r>
          </a:p>
        </p:txBody>
      </p:sp>
      <p:sp>
        <p:nvSpPr>
          <p:cNvPr name="TextBox 7" id="7"/>
          <p:cNvSpPr txBox="true"/>
          <p:nvPr/>
        </p:nvSpPr>
        <p:spPr>
          <a:xfrm rot="0">
            <a:off x="4669801" y="5774055"/>
            <a:ext cx="8948397" cy="1449705"/>
          </a:xfrm>
          <a:prstGeom prst="rect">
            <a:avLst/>
          </a:prstGeom>
        </p:spPr>
        <p:txBody>
          <a:bodyPr anchor="t" rtlCol="false" tIns="0" lIns="0" bIns="0" rIns="0">
            <a:spAutoFit/>
          </a:bodyPr>
          <a:lstStyle/>
          <a:p>
            <a:pPr marL="1036320" indent="-518160" lvl="1">
              <a:lnSpc>
                <a:spcPts val="5520"/>
              </a:lnSpc>
              <a:buFont typeface="Arial"/>
              <a:buChar char="•"/>
            </a:pPr>
            <a:r>
              <a:rPr lang="en-US" sz="4800">
                <a:solidFill>
                  <a:srgbClr val="FFFFFF"/>
                </a:solidFill>
                <a:cs typeface="Arabica"/>
              </a:rPr>
              <a:t>การทดสอบในสัตว์ทดลอง (IN VIVO)</a:t>
            </a:r>
          </a:p>
          <a:p>
            <a:pPr marL="1036320" indent="-518160" lvl="1">
              <a:lnSpc>
                <a:spcPts val="5520"/>
              </a:lnSpc>
              <a:buFont typeface="Arial"/>
              <a:buChar char="•"/>
            </a:pPr>
            <a:r>
              <a:rPr lang="en-US" sz="4800">
                <a:solidFill>
                  <a:srgbClr val="FFFFFF"/>
                </a:solidFill>
                <a:cs typeface="Arabica"/>
              </a:rPr>
              <a:t>การทดสอบในหลอดทดลอง (IN VITRO)</a:t>
            </a:r>
          </a:p>
        </p:txBody>
      </p:sp>
      <p:sp>
        <p:nvSpPr>
          <p:cNvPr name="Freeform 8" id="8"/>
          <p:cNvSpPr/>
          <p:nvPr/>
        </p:nvSpPr>
        <p:spPr>
          <a:xfrm flipH="false" flipV="false" rot="875606">
            <a:off x="749597" y="7096760"/>
            <a:ext cx="3063873" cy="2417674"/>
          </a:xfrm>
          <a:custGeom>
            <a:avLst/>
            <a:gdLst/>
            <a:ahLst/>
            <a:cxnLst/>
            <a:rect r="r" b="b" t="t" l="l"/>
            <a:pathLst>
              <a:path h="2417674" w="3063873">
                <a:moveTo>
                  <a:pt x="0" y="0"/>
                </a:moveTo>
                <a:lnTo>
                  <a:pt x="3063872" y="0"/>
                </a:lnTo>
                <a:lnTo>
                  <a:pt x="3063872" y="2417675"/>
                </a:lnTo>
                <a:lnTo>
                  <a:pt x="0" y="2417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8718">
            <a:off x="15058951" y="4551809"/>
            <a:ext cx="2267254" cy="2317824"/>
          </a:xfrm>
          <a:custGeom>
            <a:avLst/>
            <a:gdLst/>
            <a:ahLst/>
            <a:cxnLst/>
            <a:rect r="r" b="b" t="t" l="l"/>
            <a:pathLst>
              <a:path h="2317824" w="2267254">
                <a:moveTo>
                  <a:pt x="0" y="0"/>
                </a:moveTo>
                <a:lnTo>
                  <a:pt x="2267253" y="0"/>
                </a:lnTo>
                <a:lnTo>
                  <a:pt x="2267253" y="2317824"/>
                </a:lnTo>
                <a:lnTo>
                  <a:pt x="0" y="2317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72593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9</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1070930" y="0"/>
            <a:ext cx="7119891" cy="10218256"/>
          </a:xfrm>
          <a:custGeom>
            <a:avLst/>
            <a:gdLst/>
            <a:ahLst/>
            <a:cxnLst/>
            <a:rect r="r" b="b" t="t" l="l"/>
            <a:pathLst>
              <a:path h="10218256" w="7119891">
                <a:moveTo>
                  <a:pt x="0" y="0"/>
                </a:moveTo>
                <a:lnTo>
                  <a:pt x="7119891" y="0"/>
                </a:lnTo>
                <a:lnTo>
                  <a:pt x="7119891" y="10218256"/>
                </a:lnTo>
                <a:lnTo>
                  <a:pt x="0" y="10218256"/>
                </a:lnTo>
                <a:lnTo>
                  <a:pt x="0" y="0"/>
                </a:lnTo>
                <a:close/>
              </a:path>
            </a:pathLst>
          </a:custGeom>
          <a:blipFill>
            <a:blip r:embed="rId3">
              <a:alphaModFix amt="64000"/>
            </a:blip>
            <a:stretch>
              <a:fillRect l="0" t="0" r="-7037" b="-11942"/>
            </a:stretch>
          </a:blipFill>
        </p:spPr>
      </p:sp>
      <p:grpSp>
        <p:nvGrpSpPr>
          <p:cNvPr name="Group 4" id="4"/>
          <p:cNvGrpSpPr/>
          <p:nvPr/>
        </p:nvGrpSpPr>
        <p:grpSpPr>
          <a:xfrm rot="0">
            <a:off x="-514350" y="459627"/>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729613" y="5025732"/>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สังเกตผลที่ได้เทียบกับบริเวณผิวหนังที่ไม่ได้ทำการทดสอบ</a:t>
            </a:r>
          </a:p>
        </p:txBody>
      </p:sp>
      <p:sp>
        <p:nvSpPr>
          <p:cNvPr name="TextBox 8" id="8"/>
          <p:cNvSpPr txBox="true"/>
          <p:nvPr/>
        </p:nvSpPr>
        <p:spPr>
          <a:xfrm rot="0">
            <a:off x="7729613" y="6416419"/>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ประเมินเป็นคะแนนโดยเทียบกับผิวหนังที่ไม่ได้ทำการทดสอบ ณ เวลา 1 24 48 และ 72 ชั่วโมงหลังจากนำสารเคมีที่ทดสอบออกจากผิวกระต่าย</a:t>
            </a:r>
          </a:p>
        </p:txBody>
      </p:sp>
      <p:sp>
        <p:nvSpPr>
          <p:cNvPr name="AutoShape 9" id="9"/>
          <p:cNvSpPr/>
          <p:nvPr/>
        </p:nvSpPr>
        <p:spPr>
          <a:xfrm>
            <a:off x="12456356" y="4141140"/>
            <a:ext cx="0" cy="903642"/>
          </a:xfrm>
          <a:prstGeom prst="line">
            <a:avLst/>
          </a:prstGeom>
          <a:ln cap="flat" w="76200">
            <a:solidFill>
              <a:srgbClr val="FFFFFF"/>
            </a:solidFill>
            <a:prstDash val="solid"/>
            <a:headEnd type="none" len="sm" w="sm"/>
            <a:tailEnd type="arrow" len="sm" w="med"/>
          </a:ln>
        </p:spPr>
      </p:sp>
      <p:sp>
        <p:nvSpPr>
          <p:cNvPr name="AutoShape 10" id="10"/>
          <p:cNvSpPr/>
          <p:nvPr/>
        </p:nvSpPr>
        <p:spPr>
          <a:xfrm>
            <a:off x="12494456" y="5541966"/>
            <a:ext cx="0" cy="903642"/>
          </a:xfrm>
          <a:prstGeom prst="line">
            <a:avLst/>
          </a:prstGeom>
          <a:ln cap="flat" w="76200">
            <a:solidFill>
              <a:srgbClr val="FFFFFF"/>
            </a:solidFill>
            <a:prstDash val="solid"/>
            <a:headEnd type="none" len="sm" w="sm"/>
            <a:tailEnd type="arrow" len="sm" w="med"/>
          </a:ln>
        </p:spPr>
      </p:sp>
      <p:sp>
        <p:nvSpPr>
          <p:cNvPr name="AutoShape 11" id="11"/>
          <p:cNvSpPr/>
          <p:nvPr/>
        </p:nvSpPr>
        <p:spPr>
          <a:xfrm>
            <a:off x="12532556" y="7482452"/>
            <a:ext cx="0" cy="903642"/>
          </a:xfrm>
          <a:prstGeom prst="line">
            <a:avLst/>
          </a:prstGeom>
          <a:ln cap="flat" w="76200">
            <a:solidFill>
              <a:srgbClr val="FFFFFF"/>
            </a:solidFill>
            <a:prstDash val="solid"/>
            <a:headEnd type="none" len="sm" w="sm"/>
            <a:tailEnd type="arrow" len="sm" w="med"/>
          </a:ln>
        </p:spPr>
      </p:sp>
      <p:grpSp>
        <p:nvGrpSpPr>
          <p:cNvPr name="Group 12" id="12"/>
          <p:cNvGrpSpPr/>
          <p:nvPr/>
        </p:nvGrpSpPr>
        <p:grpSpPr>
          <a:xfrm rot="0">
            <a:off x="0" y="1734655"/>
            <a:ext cx="7506560" cy="1043305"/>
            <a:chOff x="0" y="0"/>
            <a:chExt cx="1977036" cy="274780"/>
          </a:xfrm>
        </p:grpSpPr>
        <p:sp>
          <p:nvSpPr>
            <p:cNvPr name="Freeform 13" id="13"/>
            <p:cNvSpPr/>
            <p:nvPr/>
          </p:nvSpPr>
          <p:spPr>
            <a:xfrm flipH="false" flipV="false" rot="0">
              <a:off x="0" y="0"/>
              <a:ext cx="1977036" cy="274780"/>
            </a:xfrm>
            <a:custGeom>
              <a:avLst/>
              <a:gdLst/>
              <a:ahLst/>
              <a:cxnLst/>
              <a:rect r="r" b="b" t="t" l="l"/>
              <a:pathLst>
                <a:path h="274780" w="1977036">
                  <a:moveTo>
                    <a:pt x="1773836" y="0"/>
                  </a:moveTo>
                  <a:lnTo>
                    <a:pt x="0" y="0"/>
                  </a:lnTo>
                  <a:lnTo>
                    <a:pt x="0" y="274780"/>
                  </a:lnTo>
                  <a:lnTo>
                    <a:pt x="1773836" y="274780"/>
                  </a:lnTo>
                  <a:lnTo>
                    <a:pt x="1977036" y="137390"/>
                  </a:lnTo>
                  <a:lnTo>
                    <a:pt x="1773836" y="0"/>
                  </a:lnTo>
                  <a:close/>
                </a:path>
              </a:pathLst>
            </a:custGeom>
            <a:solidFill>
              <a:srgbClr val="7382A2"/>
            </a:solidFill>
          </p:spPr>
        </p:sp>
        <p:sp>
          <p:nvSpPr>
            <p:cNvPr name="TextBox 14" id="14"/>
            <p:cNvSpPr txBox="true"/>
            <p:nvPr/>
          </p:nvSpPr>
          <p:spPr>
            <a:xfrm>
              <a:off x="0" y="-38100"/>
              <a:ext cx="1862736" cy="3128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09826" y="1864830"/>
            <a:ext cx="6433890" cy="754380"/>
          </a:xfrm>
          <a:prstGeom prst="rect">
            <a:avLst/>
          </a:prstGeom>
        </p:spPr>
        <p:txBody>
          <a:bodyPr anchor="t" rtlCol="false" tIns="0" lIns="0" bIns="0" rIns="0">
            <a:spAutoFit/>
          </a:bodyPr>
          <a:lstStyle/>
          <a:p>
            <a:pPr>
              <a:lnSpc>
                <a:spcPts val="5520"/>
              </a:lnSpc>
            </a:pPr>
            <a:r>
              <a:rPr lang="en-US" sz="4800">
                <a:solidFill>
                  <a:srgbClr val="FFFFFF"/>
                </a:solidFill>
                <a:cs typeface="Arabica"/>
              </a:rPr>
              <a:t>การทดสอบในกระต่าย ALBINO </a:t>
            </a:r>
          </a:p>
        </p:txBody>
      </p:sp>
      <p:sp>
        <p:nvSpPr>
          <p:cNvPr name="TextBox 16" id="16"/>
          <p:cNvSpPr txBox="true"/>
          <p:nvPr/>
        </p:nvSpPr>
        <p:spPr>
          <a:xfrm rot="0">
            <a:off x="0" y="603085"/>
            <a:ext cx="1186939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sp>
        <p:nvSpPr>
          <p:cNvPr name="TextBox 17" id="17"/>
          <p:cNvSpPr txBox="true"/>
          <p:nvPr/>
        </p:nvSpPr>
        <p:spPr>
          <a:xfrm rot="0">
            <a:off x="7729613" y="3635045"/>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นำสารเคมีไปทดสอบกับผิวหนังของกระต่าย ALBINO เป็นเวลา 4 ชั่วโมง</a:t>
            </a:r>
          </a:p>
        </p:txBody>
      </p:sp>
      <p:sp>
        <p:nvSpPr>
          <p:cNvPr name="TextBox 18" id="18"/>
          <p:cNvSpPr txBox="true"/>
          <p:nvPr/>
        </p:nvSpPr>
        <p:spPr>
          <a:xfrm rot="0">
            <a:off x="7805813" y="8519443"/>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a:t>
            </a:r>
          </a:p>
        </p:txBody>
      </p:sp>
      <p:grpSp>
        <p:nvGrpSpPr>
          <p:cNvPr name="Group 19" id="19"/>
          <p:cNvGrpSpPr/>
          <p:nvPr/>
        </p:nvGrpSpPr>
        <p:grpSpPr>
          <a:xfrm rot="0">
            <a:off x="17259300" y="249838"/>
            <a:ext cx="782693" cy="782693"/>
            <a:chOff x="0" y="0"/>
            <a:chExt cx="1043591" cy="1043591"/>
          </a:xfrm>
        </p:grpSpPr>
        <p:grpSp>
          <p:nvGrpSpPr>
            <p:cNvPr name="Group 20" id="20"/>
            <p:cNvGrpSpPr/>
            <p:nvPr/>
          </p:nvGrpSpPr>
          <p:grpSpPr>
            <a:xfrm rot="0">
              <a:off x="0" y="0"/>
              <a:ext cx="1043591" cy="10435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10</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1070930" y="0"/>
            <a:ext cx="7119891" cy="10218256"/>
          </a:xfrm>
          <a:custGeom>
            <a:avLst/>
            <a:gdLst/>
            <a:ahLst/>
            <a:cxnLst/>
            <a:rect r="r" b="b" t="t" l="l"/>
            <a:pathLst>
              <a:path h="10218256" w="7119891">
                <a:moveTo>
                  <a:pt x="0" y="0"/>
                </a:moveTo>
                <a:lnTo>
                  <a:pt x="7119891" y="0"/>
                </a:lnTo>
                <a:lnTo>
                  <a:pt x="7119891" y="10218256"/>
                </a:lnTo>
                <a:lnTo>
                  <a:pt x="0" y="10218256"/>
                </a:lnTo>
                <a:lnTo>
                  <a:pt x="0" y="0"/>
                </a:lnTo>
                <a:close/>
              </a:path>
            </a:pathLst>
          </a:custGeom>
          <a:blipFill>
            <a:blip r:embed="rId3">
              <a:alphaModFix amt="64000"/>
            </a:blip>
            <a:stretch>
              <a:fillRect l="0" t="0" r="-7037" b="-11942"/>
            </a:stretch>
          </a:blipFill>
        </p:spPr>
      </p:sp>
      <p:grpSp>
        <p:nvGrpSpPr>
          <p:cNvPr name="Group 4" id="4"/>
          <p:cNvGrpSpPr/>
          <p:nvPr/>
        </p:nvGrpSpPr>
        <p:grpSpPr>
          <a:xfrm rot="0">
            <a:off x="-514350" y="459627"/>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1734655"/>
            <a:ext cx="7506560" cy="1043305"/>
            <a:chOff x="0" y="0"/>
            <a:chExt cx="1977036" cy="274780"/>
          </a:xfrm>
        </p:grpSpPr>
        <p:sp>
          <p:nvSpPr>
            <p:cNvPr name="Freeform 8" id="8"/>
            <p:cNvSpPr/>
            <p:nvPr/>
          </p:nvSpPr>
          <p:spPr>
            <a:xfrm flipH="false" flipV="false" rot="0">
              <a:off x="0" y="0"/>
              <a:ext cx="1977036" cy="274780"/>
            </a:xfrm>
            <a:custGeom>
              <a:avLst/>
              <a:gdLst/>
              <a:ahLst/>
              <a:cxnLst/>
              <a:rect r="r" b="b" t="t" l="l"/>
              <a:pathLst>
                <a:path h="274780" w="1977036">
                  <a:moveTo>
                    <a:pt x="1773836" y="0"/>
                  </a:moveTo>
                  <a:lnTo>
                    <a:pt x="0" y="0"/>
                  </a:lnTo>
                  <a:lnTo>
                    <a:pt x="0" y="274780"/>
                  </a:lnTo>
                  <a:lnTo>
                    <a:pt x="1773836" y="274780"/>
                  </a:lnTo>
                  <a:lnTo>
                    <a:pt x="1977036" y="137390"/>
                  </a:lnTo>
                  <a:lnTo>
                    <a:pt x="1773836" y="0"/>
                  </a:lnTo>
                  <a:close/>
                </a:path>
              </a:pathLst>
            </a:custGeom>
            <a:solidFill>
              <a:srgbClr val="7382A2"/>
            </a:solidFill>
          </p:spPr>
        </p:sp>
        <p:sp>
          <p:nvSpPr>
            <p:cNvPr name="TextBox 9" id="9"/>
            <p:cNvSpPr txBox="true"/>
            <p:nvPr/>
          </p:nvSpPr>
          <p:spPr>
            <a:xfrm>
              <a:off x="0" y="-38100"/>
              <a:ext cx="1862736" cy="3128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526532" y="4020037"/>
            <a:ext cx="11420514" cy="3941593"/>
          </a:xfrm>
          <a:custGeom>
            <a:avLst/>
            <a:gdLst/>
            <a:ahLst/>
            <a:cxnLst/>
            <a:rect r="r" b="b" t="t" l="l"/>
            <a:pathLst>
              <a:path h="3941593" w="11420514">
                <a:moveTo>
                  <a:pt x="0" y="0"/>
                </a:moveTo>
                <a:lnTo>
                  <a:pt x="11420515" y="0"/>
                </a:lnTo>
                <a:lnTo>
                  <a:pt x="11420515" y="3941593"/>
                </a:lnTo>
                <a:lnTo>
                  <a:pt x="0" y="3941593"/>
                </a:lnTo>
                <a:lnTo>
                  <a:pt x="0" y="0"/>
                </a:lnTo>
                <a:close/>
              </a:path>
            </a:pathLst>
          </a:custGeom>
          <a:blipFill>
            <a:blip r:embed="rId4"/>
            <a:stretch>
              <a:fillRect l="0" t="0" r="0" b="0"/>
            </a:stretch>
          </a:blipFill>
        </p:spPr>
      </p:sp>
      <p:sp>
        <p:nvSpPr>
          <p:cNvPr name="TextBox 11" id="11"/>
          <p:cNvSpPr txBox="true"/>
          <p:nvPr/>
        </p:nvSpPr>
        <p:spPr>
          <a:xfrm rot="0">
            <a:off x="509826" y="1864830"/>
            <a:ext cx="6433890" cy="754380"/>
          </a:xfrm>
          <a:prstGeom prst="rect">
            <a:avLst/>
          </a:prstGeom>
        </p:spPr>
        <p:txBody>
          <a:bodyPr anchor="t" rtlCol="false" tIns="0" lIns="0" bIns="0" rIns="0">
            <a:spAutoFit/>
          </a:bodyPr>
          <a:lstStyle/>
          <a:p>
            <a:pPr>
              <a:lnSpc>
                <a:spcPts val="5520"/>
              </a:lnSpc>
            </a:pPr>
            <a:r>
              <a:rPr lang="en-US" sz="4800">
                <a:solidFill>
                  <a:srgbClr val="FFFFFF"/>
                </a:solidFill>
                <a:cs typeface="Arabica"/>
              </a:rPr>
              <a:t>การทดสอบในกระต่าย ALBINO </a:t>
            </a:r>
          </a:p>
        </p:txBody>
      </p:sp>
      <p:sp>
        <p:nvSpPr>
          <p:cNvPr name="TextBox 12" id="12"/>
          <p:cNvSpPr txBox="true"/>
          <p:nvPr/>
        </p:nvSpPr>
        <p:spPr>
          <a:xfrm rot="0">
            <a:off x="0" y="603085"/>
            <a:ext cx="1186939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sp>
        <p:nvSpPr>
          <p:cNvPr name="TextBox 13" id="13"/>
          <p:cNvSpPr txBox="true"/>
          <p:nvPr/>
        </p:nvSpPr>
        <p:spPr>
          <a:xfrm rot="0">
            <a:off x="8321551" y="8285480"/>
            <a:ext cx="8581439" cy="972820"/>
          </a:xfrm>
          <a:prstGeom prst="rect">
            <a:avLst/>
          </a:prstGeom>
        </p:spPr>
        <p:txBody>
          <a:bodyPr anchor="t" rtlCol="false" tIns="0" lIns="0" bIns="0" rIns="0">
            <a:spAutoFit/>
          </a:bodyPr>
          <a:lstStyle/>
          <a:p>
            <a:pPr algn="just">
              <a:lnSpc>
                <a:spcPts val="3680"/>
              </a:lnSpc>
            </a:pPr>
            <a:r>
              <a:rPr lang="en-US" sz="3200">
                <a:solidFill>
                  <a:srgbClr val="FFFFFF"/>
                </a:solidFill>
                <a:latin typeface="Arabica"/>
              </a:rPr>
              <a:t>A) ก่อนทดสอบสารเคมี </a:t>
            </a:r>
          </a:p>
          <a:p>
            <a:pPr algn="just">
              <a:lnSpc>
                <a:spcPts val="3680"/>
              </a:lnSpc>
            </a:pPr>
            <a:r>
              <a:rPr lang="en-US" sz="3200">
                <a:solidFill>
                  <a:srgbClr val="FFFFFF"/>
                </a:solidFill>
                <a:latin typeface="Arabica"/>
              </a:rPr>
              <a:t>B) หลังจากนำสารเคมีออกแล้ว 1 ชั่วโมง (LULEKAL ET AL., 2019)</a:t>
            </a:r>
          </a:p>
        </p:txBody>
      </p:sp>
      <p:sp>
        <p:nvSpPr>
          <p:cNvPr name="TextBox 14" id="14"/>
          <p:cNvSpPr txBox="true"/>
          <p:nvPr/>
        </p:nvSpPr>
        <p:spPr>
          <a:xfrm rot="0">
            <a:off x="377916" y="9855454"/>
            <a:ext cx="17532167" cy="431546"/>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LULEKAL, E., TESFAYE, S., GEBRECHRISTOS, S., DIRES, K., ZENEBE, T., ZEGEYE, N., FELEKE, G., KASSAHUN, A., SHIFERAW, Y., &amp; MEKONNEN, A. (2019). PHYTOCHEMICAL ANALYSIS AND EVALUATION OF SKIN IRRITATION, ACUTE AND SUB-ACUTE TOXICITY OF CYMBOPOGON CITRATUS ESSENTIAL OIL IN MICE AND RABBITS. TOXICOLOGY REPORTS, 6, 1289–1294. HTTPS://DOI.ORG/10.1016/J.TOXREP.2019.11.00</a:t>
            </a:r>
          </a:p>
        </p:txBody>
      </p:sp>
      <p:grpSp>
        <p:nvGrpSpPr>
          <p:cNvPr name="Group 15" id="15"/>
          <p:cNvGrpSpPr/>
          <p:nvPr/>
        </p:nvGrpSpPr>
        <p:grpSpPr>
          <a:xfrm rot="0">
            <a:off x="17259300" y="249838"/>
            <a:ext cx="782693" cy="782693"/>
            <a:chOff x="0" y="0"/>
            <a:chExt cx="1043591" cy="1043591"/>
          </a:xfrm>
        </p:grpSpPr>
        <p:grpSp>
          <p:nvGrpSpPr>
            <p:cNvPr name="Group 16" id="16"/>
            <p:cNvGrpSpPr/>
            <p:nvPr/>
          </p:nvGrpSpPr>
          <p:grpSpPr>
            <a:xfrm rot="0">
              <a:off x="0" y="0"/>
              <a:ext cx="1043591" cy="10435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11</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804066" y="0"/>
            <a:ext cx="6994328" cy="10287000"/>
          </a:xfrm>
          <a:custGeom>
            <a:avLst/>
            <a:gdLst/>
            <a:ahLst/>
            <a:cxnLst/>
            <a:rect r="r" b="b" t="t" l="l"/>
            <a:pathLst>
              <a:path h="10287000" w="6994328">
                <a:moveTo>
                  <a:pt x="0" y="0"/>
                </a:moveTo>
                <a:lnTo>
                  <a:pt x="6994327" y="0"/>
                </a:lnTo>
                <a:lnTo>
                  <a:pt x="6994327" y="10287000"/>
                </a:lnTo>
                <a:lnTo>
                  <a:pt x="0" y="10287000"/>
                </a:lnTo>
                <a:lnTo>
                  <a:pt x="0" y="0"/>
                </a:lnTo>
                <a:close/>
              </a:path>
            </a:pathLst>
          </a:custGeom>
          <a:blipFill>
            <a:blip r:embed="rId3">
              <a:alphaModFix amt="35000"/>
            </a:blip>
            <a:stretch>
              <a:fillRect l="0" t="-993" r="0" b="-993"/>
            </a:stretch>
          </a:blipFill>
        </p:spPr>
      </p:sp>
      <p:grpSp>
        <p:nvGrpSpPr>
          <p:cNvPr name="Group 4" id="4"/>
          <p:cNvGrpSpPr/>
          <p:nvPr/>
        </p:nvGrpSpPr>
        <p:grpSpPr>
          <a:xfrm rot="0">
            <a:off x="0" y="1734655"/>
            <a:ext cx="10479637" cy="1055768"/>
            <a:chOff x="0" y="0"/>
            <a:chExt cx="2760069" cy="278062"/>
          </a:xfrm>
        </p:grpSpPr>
        <p:sp>
          <p:nvSpPr>
            <p:cNvPr name="Freeform 5" id="5"/>
            <p:cNvSpPr/>
            <p:nvPr/>
          </p:nvSpPr>
          <p:spPr>
            <a:xfrm flipH="false" flipV="false" rot="0">
              <a:off x="0" y="0"/>
              <a:ext cx="2760069" cy="278062"/>
            </a:xfrm>
            <a:custGeom>
              <a:avLst/>
              <a:gdLst/>
              <a:ahLst/>
              <a:cxnLst/>
              <a:rect r="r" b="b" t="t" l="l"/>
              <a:pathLst>
                <a:path h="278062" w="2760069">
                  <a:moveTo>
                    <a:pt x="2556869" y="0"/>
                  </a:moveTo>
                  <a:lnTo>
                    <a:pt x="0" y="0"/>
                  </a:lnTo>
                  <a:lnTo>
                    <a:pt x="0" y="278062"/>
                  </a:lnTo>
                  <a:lnTo>
                    <a:pt x="2556869" y="278062"/>
                  </a:lnTo>
                  <a:lnTo>
                    <a:pt x="2760069" y="139031"/>
                  </a:lnTo>
                  <a:lnTo>
                    <a:pt x="2556869" y="0"/>
                  </a:lnTo>
                  <a:close/>
                </a:path>
              </a:pathLst>
            </a:custGeom>
            <a:solidFill>
              <a:srgbClr val="7382A2"/>
            </a:solidFill>
          </p:spPr>
        </p:sp>
        <p:sp>
          <p:nvSpPr>
            <p:cNvPr name="TextBox 6" id="6"/>
            <p:cNvSpPr txBox="true"/>
            <p:nvPr/>
          </p:nvSpPr>
          <p:spPr>
            <a:xfrm>
              <a:off x="0" y="-38100"/>
              <a:ext cx="2645769" cy="31616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78327" y="3695298"/>
            <a:ext cx="5656371" cy="5222872"/>
            <a:chOff x="0" y="0"/>
            <a:chExt cx="7541828" cy="6963830"/>
          </a:xfrm>
        </p:grpSpPr>
        <p:sp>
          <p:nvSpPr>
            <p:cNvPr name="Freeform 8" id="8"/>
            <p:cNvSpPr/>
            <p:nvPr/>
          </p:nvSpPr>
          <p:spPr>
            <a:xfrm flipH="false" flipV="false" rot="0">
              <a:off x="1947627" y="5097236"/>
              <a:ext cx="3848646" cy="1866593"/>
            </a:xfrm>
            <a:custGeom>
              <a:avLst/>
              <a:gdLst/>
              <a:ahLst/>
              <a:cxnLst/>
              <a:rect r="r" b="b" t="t" l="l"/>
              <a:pathLst>
                <a:path h="1866593" w="3848646">
                  <a:moveTo>
                    <a:pt x="0" y="0"/>
                  </a:moveTo>
                  <a:lnTo>
                    <a:pt x="3848646" y="0"/>
                  </a:lnTo>
                  <a:lnTo>
                    <a:pt x="3848646" y="1866594"/>
                  </a:lnTo>
                  <a:lnTo>
                    <a:pt x="0" y="1866594"/>
                  </a:lnTo>
                  <a:lnTo>
                    <a:pt x="0" y="0"/>
                  </a:lnTo>
                  <a:close/>
                </a:path>
              </a:pathLst>
            </a:custGeom>
            <a:blipFill>
              <a:blip r:embed="rId4"/>
              <a:stretch>
                <a:fillRect l="0" t="0" r="0" b="0"/>
              </a:stretch>
            </a:blipFill>
          </p:spPr>
        </p:sp>
        <p:sp>
          <p:nvSpPr>
            <p:cNvPr name="Freeform 9" id="9"/>
            <p:cNvSpPr/>
            <p:nvPr/>
          </p:nvSpPr>
          <p:spPr>
            <a:xfrm flipH="false" flipV="false" rot="0">
              <a:off x="0" y="0"/>
              <a:ext cx="3001965" cy="3074997"/>
            </a:xfrm>
            <a:custGeom>
              <a:avLst/>
              <a:gdLst/>
              <a:ahLst/>
              <a:cxnLst/>
              <a:rect r="r" b="b" t="t" l="l"/>
              <a:pathLst>
                <a:path h="3074997" w="3001965">
                  <a:moveTo>
                    <a:pt x="0" y="0"/>
                  </a:moveTo>
                  <a:lnTo>
                    <a:pt x="3001965" y="0"/>
                  </a:lnTo>
                  <a:lnTo>
                    <a:pt x="3001965" y="3074997"/>
                  </a:lnTo>
                  <a:lnTo>
                    <a:pt x="0" y="3074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539863" y="0"/>
              <a:ext cx="3001965" cy="3074997"/>
            </a:xfrm>
            <a:custGeom>
              <a:avLst/>
              <a:gdLst/>
              <a:ahLst/>
              <a:cxnLst/>
              <a:rect r="r" b="b" t="t" l="l"/>
              <a:pathLst>
                <a:path h="3074997" w="3001965">
                  <a:moveTo>
                    <a:pt x="0" y="0"/>
                  </a:moveTo>
                  <a:lnTo>
                    <a:pt x="3001965" y="0"/>
                  </a:lnTo>
                  <a:lnTo>
                    <a:pt x="3001965" y="3074997"/>
                  </a:lnTo>
                  <a:lnTo>
                    <a:pt x="0" y="3074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8337011">
              <a:off x="2268555" y="2002849"/>
              <a:ext cx="3206790" cy="2858051"/>
            </a:xfrm>
            <a:custGeom>
              <a:avLst/>
              <a:gdLst/>
              <a:ahLst/>
              <a:cxnLst/>
              <a:rect r="r" b="b" t="t" l="l"/>
              <a:pathLst>
                <a:path h="2858051" w="3206790">
                  <a:moveTo>
                    <a:pt x="3206789" y="0"/>
                  </a:moveTo>
                  <a:lnTo>
                    <a:pt x="0" y="0"/>
                  </a:lnTo>
                  <a:lnTo>
                    <a:pt x="0" y="2858051"/>
                  </a:lnTo>
                  <a:lnTo>
                    <a:pt x="3206789" y="2858051"/>
                  </a:lnTo>
                  <a:lnTo>
                    <a:pt x="320678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64573" y="797524"/>
              <a:ext cx="1825783" cy="1689014"/>
            </a:xfrm>
            <a:prstGeom prst="rect">
              <a:avLst/>
            </a:prstGeom>
          </p:spPr>
          <p:txBody>
            <a:bodyPr anchor="t" rtlCol="false" tIns="0" lIns="0" bIns="0" rIns="0">
              <a:spAutoFit/>
            </a:bodyPr>
            <a:lstStyle/>
            <a:p>
              <a:pPr>
                <a:lnSpc>
                  <a:spcPts val="5053"/>
                </a:lnSpc>
              </a:pPr>
              <a:r>
                <a:rPr lang="en-US" sz="3609">
                  <a:solidFill>
                    <a:srgbClr val="000000"/>
                  </a:solidFill>
                  <a:latin typeface="Arabica"/>
                </a:rPr>
                <a:t>yellow</a:t>
              </a:r>
            </a:p>
            <a:p>
              <a:pPr algn="ctr" marL="0" indent="0" lvl="0">
                <a:lnSpc>
                  <a:spcPts val="5053"/>
                </a:lnSpc>
                <a:spcBef>
                  <a:spcPct val="0"/>
                </a:spcBef>
              </a:pPr>
              <a:r>
                <a:rPr lang="en-US" sz="3609">
                  <a:solidFill>
                    <a:srgbClr val="000000"/>
                  </a:solidFill>
                  <a:latin typeface="Arabica"/>
                </a:rPr>
                <a:t>MTT</a:t>
              </a:r>
            </a:p>
          </p:txBody>
        </p:sp>
        <p:sp>
          <p:nvSpPr>
            <p:cNvPr name="TextBox 13" id="13"/>
            <p:cNvSpPr txBox="true"/>
            <p:nvPr/>
          </p:nvSpPr>
          <p:spPr>
            <a:xfrm rot="0">
              <a:off x="5096084" y="807049"/>
              <a:ext cx="1977134" cy="1324606"/>
            </a:xfrm>
            <a:prstGeom prst="rect">
              <a:avLst/>
            </a:prstGeom>
          </p:spPr>
          <p:txBody>
            <a:bodyPr anchor="t" rtlCol="false" tIns="0" lIns="0" bIns="0" rIns="0">
              <a:spAutoFit/>
            </a:bodyPr>
            <a:lstStyle/>
            <a:p>
              <a:pPr algn="ctr">
                <a:lnSpc>
                  <a:spcPts val="3930"/>
                </a:lnSpc>
              </a:pPr>
              <a:r>
                <a:rPr lang="en-US" sz="2807">
                  <a:solidFill>
                    <a:srgbClr val="000000"/>
                  </a:solidFill>
                  <a:latin typeface="Arabica"/>
                </a:rPr>
                <a:t>purple</a:t>
              </a:r>
            </a:p>
            <a:p>
              <a:pPr algn="ctr" marL="0" indent="0" lvl="0">
                <a:lnSpc>
                  <a:spcPts val="3930"/>
                </a:lnSpc>
                <a:spcBef>
                  <a:spcPct val="0"/>
                </a:spcBef>
              </a:pPr>
              <a:r>
                <a:rPr lang="en-US" sz="2807">
                  <a:solidFill>
                    <a:srgbClr val="000000"/>
                  </a:solidFill>
                  <a:latin typeface="Arabica"/>
                </a:rPr>
                <a:t>FORMAZEN</a:t>
              </a:r>
            </a:p>
          </p:txBody>
        </p:sp>
        <p:sp>
          <p:nvSpPr>
            <p:cNvPr name="TextBox 14" id="14"/>
            <p:cNvSpPr txBox="true"/>
            <p:nvPr/>
          </p:nvSpPr>
          <p:spPr>
            <a:xfrm rot="0">
              <a:off x="2162128" y="2747933"/>
              <a:ext cx="3217572" cy="1324606"/>
            </a:xfrm>
            <a:prstGeom prst="rect">
              <a:avLst/>
            </a:prstGeom>
          </p:spPr>
          <p:txBody>
            <a:bodyPr anchor="t" rtlCol="false" tIns="0" lIns="0" bIns="0" rIns="0">
              <a:spAutoFit/>
            </a:bodyPr>
            <a:lstStyle/>
            <a:p>
              <a:pPr algn="ctr">
                <a:lnSpc>
                  <a:spcPts val="3930"/>
                </a:lnSpc>
              </a:pPr>
              <a:r>
                <a:rPr lang="en-US" sz="2807">
                  <a:solidFill>
                    <a:srgbClr val="FFFFFF"/>
                  </a:solidFill>
                  <a:latin typeface="Arabica"/>
                </a:rPr>
                <a:t>mitochondial</a:t>
              </a:r>
            </a:p>
            <a:p>
              <a:pPr algn="ctr" marL="0" indent="0" lvl="0">
                <a:lnSpc>
                  <a:spcPts val="3930"/>
                </a:lnSpc>
                <a:spcBef>
                  <a:spcPct val="0"/>
                </a:spcBef>
              </a:pPr>
              <a:r>
                <a:rPr lang="en-US" sz="2807">
                  <a:solidFill>
                    <a:srgbClr val="FFFFFF"/>
                  </a:solidFill>
                  <a:latin typeface="Arabica"/>
                </a:rPr>
                <a:t>DEHYDROGENASE</a:t>
              </a:r>
            </a:p>
          </p:txBody>
        </p:sp>
      </p:grpSp>
      <p:grpSp>
        <p:nvGrpSpPr>
          <p:cNvPr name="Group 15" id="15"/>
          <p:cNvGrpSpPr/>
          <p:nvPr/>
        </p:nvGrpSpPr>
        <p:grpSpPr>
          <a:xfrm rot="0">
            <a:off x="-514350" y="459627"/>
            <a:ext cx="13126621" cy="1275028"/>
            <a:chOff x="0" y="0"/>
            <a:chExt cx="3457217" cy="335810"/>
          </a:xfrm>
        </p:grpSpPr>
        <p:sp>
          <p:nvSpPr>
            <p:cNvPr name="Freeform 16" id="16"/>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17" id="17"/>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78327" y="603085"/>
            <a:ext cx="1186939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19" id="19"/>
          <p:cNvSpPr txBox="true"/>
          <p:nvPr/>
        </p:nvSpPr>
        <p:spPr>
          <a:xfrm rot="0">
            <a:off x="278327" y="1915829"/>
            <a:ext cx="9639265" cy="664845"/>
          </a:xfrm>
          <a:prstGeom prst="rect">
            <a:avLst/>
          </a:prstGeom>
        </p:spPr>
        <p:txBody>
          <a:bodyPr anchor="t" rtlCol="false" tIns="0" lIns="0" bIns="0" rIns="0">
            <a:spAutoFit/>
          </a:bodyPr>
          <a:lstStyle/>
          <a:p>
            <a:pPr>
              <a:lnSpc>
                <a:spcPts val="4830"/>
              </a:lnSpc>
            </a:pPr>
            <a:r>
              <a:rPr lang="en-US" sz="4200">
                <a:solidFill>
                  <a:srgbClr val="FFFFFF"/>
                </a:solidFill>
                <a:latin typeface="Arabica"/>
              </a:rPr>
              <a:t>RECONSTRUCTED HUMAN EPIDERMIS TEST METHOD</a:t>
            </a:r>
          </a:p>
        </p:txBody>
      </p:sp>
      <p:sp>
        <p:nvSpPr>
          <p:cNvPr name="TextBox 20" id="20"/>
          <p:cNvSpPr txBox="true"/>
          <p:nvPr/>
        </p:nvSpPr>
        <p:spPr>
          <a:xfrm rot="0">
            <a:off x="7729613" y="3756464"/>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 MTT ไปบ่มกับเซลล์ RHE </a:t>
            </a:r>
          </a:p>
        </p:txBody>
      </p:sp>
      <p:sp>
        <p:nvSpPr>
          <p:cNvPr name="TextBox 21" id="21"/>
          <p:cNvSpPr txBox="true"/>
          <p:nvPr/>
        </p:nvSpPr>
        <p:spPr>
          <a:xfrm rot="0">
            <a:off x="7729613" y="5147151"/>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นำสารเคมีไปบ่มกับเซลล์ที่บ่ม MTT แล้ว</a:t>
            </a:r>
          </a:p>
        </p:txBody>
      </p:sp>
      <p:sp>
        <p:nvSpPr>
          <p:cNvPr name="TextBox 22" id="22"/>
          <p:cNvSpPr txBox="true"/>
          <p:nvPr/>
        </p:nvSpPr>
        <p:spPr>
          <a:xfrm rot="0">
            <a:off x="7729613" y="6644562"/>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วัดค่าโดยการใช้การวัดค่าดูดกลืนแสงที่ความยาวคลื่น 570 NM</a:t>
            </a:r>
          </a:p>
        </p:txBody>
      </p:sp>
      <p:sp>
        <p:nvSpPr>
          <p:cNvPr name="TextBox 23" id="23"/>
          <p:cNvSpPr txBox="true"/>
          <p:nvPr/>
        </p:nvSpPr>
        <p:spPr>
          <a:xfrm rot="0">
            <a:off x="7805813" y="8331858"/>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 ดูจาก CELL VIABILITY</a:t>
            </a:r>
          </a:p>
        </p:txBody>
      </p:sp>
      <p:sp>
        <p:nvSpPr>
          <p:cNvPr name="AutoShape 24" id="24"/>
          <p:cNvSpPr/>
          <p:nvPr/>
        </p:nvSpPr>
        <p:spPr>
          <a:xfrm>
            <a:off x="12456356" y="4262559"/>
            <a:ext cx="0" cy="903642"/>
          </a:xfrm>
          <a:prstGeom prst="line">
            <a:avLst/>
          </a:prstGeom>
          <a:ln cap="flat" w="76200">
            <a:solidFill>
              <a:srgbClr val="FFFFFF"/>
            </a:solidFill>
            <a:prstDash val="solid"/>
            <a:headEnd type="none" len="sm" w="sm"/>
            <a:tailEnd type="arrow" len="sm" w="med"/>
          </a:ln>
        </p:spPr>
      </p:sp>
      <p:sp>
        <p:nvSpPr>
          <p:cNvPr name="AutoShape 25" id="25"/>
          <p:cNvSpPr/>
          <p:nvPr/>
        </p:nvSpPr>
        <p:spPr>
          <a:xfrm>
            <a:off x="12494456" y="5663385"/>
            <a:ext cx="0" cy="903642"/>
          </a:xfrm>
          <a:prstGeom prst="line">
            <a:avLst/>
          </a:prstGeom>
          <a:ln cap="flat" w="76200">
            <a:solidFill>
              <a:srgbClr val="FFFFFF"/>
            </a:solidFill>
            <a:prstDash val="solid"/>
            <a:headEnd type="none" len="sm" w="sm"/>
            <a:tailEnd type="arrow" len="sm" w="med"/>
          </a:ln>
        </p:spPr>
      </p:sp>
      <p:sp>
        <p:nvSpPr>
          <p:cNvPr name="AutoShape 26" id="26"/>
          <p:cNvSpPr/>
          <p:nvPr/>
        </p:nvSpPr>
        <p:spPr>
          <a:xfrm>
            <a:off x="12494456" y="7247242"/>
            <a:ext cx="0" cy="903642"/>
          </a:xfrm>
          <a:prstGeom prst="line">
            <a:avLst/>
          </a:prstGeom>
          <a:ln cap="flat" w="76200">
            <a:solidFill>
              <a:srgbClr val="FFFFFF"/>
            </a:solidFill>
            <a:prstDash val="solid"/>
            <a:headEnd type="none" len="sm" w="sm"/>
            <a:tailEnd type="arrow" len="sm" w="med"/>
          </a:ln>
        </p:spPr>
      </p:sp>
      <p:grpSp>
        <p:nvGrpSpPr>
          <p:cNvPr name="Group 27" id="27"/>
          <p:cNvGrpSpPr/>
          <p:nvPr/>
        </p:nvGrpSpPr>
        <p:grpSpPr>
          <a:xfrm rot="0">
            <a:off x="17259300" y="246007"/>
            <a:ext cx="782693" cy="782693"/>
            <a:chOff x="0" y="0"/>
            <a:chExt cx="1043591" cy="1043591"/>
          </a:xfrm>
        </p:grpSpPr>
        <p:grpSp>
          <p:nvGrpSpPr>
            <p:cNvPr name="Group 28" id="28"/>
            <p:cNvGrpSpPr/>
            <p:nvPr/>
          </p:nvGrpSpPr>
          <p:grpSpPr>
            <a:xfrm rot="0">
              <a:off x="0" y="0"/>
              <a:ext cx="1043591" cy="104359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12</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804066" y="0"/>
            <a:ext cx="6994328" cy="10287000"/>
          </a:xfrm>
          <a:custGeom>
            <a:avLst/>
            <a:gdLst/>
            <a:ahLst/>
            <a:cxnLst/>
            <a:rect r="r" b="b" t="t" l="l"/>
            <a:pathLst>
              <a:path h="10287000" w="6994328">
                <a:moveTo>
                  <a:pt x="0" y="0"/>
                </a:moveTo>
                <a:lnTo>
                  <a:pt x="6994327" y="0"/>
                </a:lnTo>
                <a:lnTo>
                  <a:pt x="6994327" y="10287000"/>
                </a:lnTo>
                <a:lnTo>
                  <a:pt x="0" y="10287000"/>
                </a:lnTo>
                <a:lnTo>
                  <a:pt x="0" y="0"/>
                </a:lnTo>
                <a:close/>
              </a:path>
            </a:pathLst>
          </a:custGeom>
          <a:blipFill>
            <a:blip r:embed="rId3">
              <a:alphaModFix amt="35000"/>
            </a:blip>
            <a:stretch>
              <a:fillRect l="0" t="-993" r="0" b="-993"/>
            </a:stretch>
          </a:blipFill>
        </p:spPr>
      </p:sp>
      <p:grpSp>
        <p:nvGrpSpPr>
          <p:cNvPr name="Group 4" id="4"/>
          <p:cNvGrpSpPr/>
          <p:nvPr/>
        </p:nvGrpSpPr>
        <p:grpSpPr>
          <a:xfrm rot="0">
            <a:off x="0" y="1734655"/>
            <a:ext cx="10479637" cy="1055768"/>
            <a:chOff x="0" y="0"/>
            <a:chExt cx="2760069" cy="278062"/>
          </a:xfrm>
        </p:grpSpPr>
        <p:sp>
          <p:nvSpPr>
            <p:cNvPr name="Freeform 5" id="5"/>
            <p:cNvSpPr/>
            <p:nvPr/>
          </p:nvSpPr>
          <p:spPr>
            <a:xfrm flipH="false" flipV="false" rot="0">
              <a:off x="0" y="0"/>
              <a:ext cx="2760069" cy="278062"/>
            </a:xfrm>
            <a:custGeom>
              <a:avLst/>
              <a:gdLst/>
              <a:ahLst/>
              <a:cxnLst/>
              <a:rect r="r" b="b" t="t" l="l"/>
              <a:pathLst>
                <a:path h="278062" w="2760069">
                  <a:moveTo>
                    <a:pt x="2556869" y="0"/>
                  </a:moveTo>
                  <a:lnTo>
                    <a:pt x="0" y="0"/>
                  </a:lnTo>
                  <a:lnTo>
                    <a:pt x="0" y="278062"/>
                  </a:lnTo>
                  <a:lnTo>
                    <a:pt x="2556869" y="278062"/>
                  </a:lnTo>
                  <a:lnTo>
                    <a:pt x="2760069" y="139031"/>
                  </a:lnTo>
                  <a:lnTo>
                    <a:pt x="2556869" y="0"/>
                  </a:lnTo>
                  <a:close/>
                </a:path>
              </a:pathLst>
            </a:custGeom>
            <a:solidFill>
              <a:srgbClr val="7382A2"/>
            </a:solidFill>
          </p:spPr>
        </p:sp>
        <p:sp>
          <p:nvSpPr>
            <p:cNvPr name="TextBox 6" id="6"/>
            <p:cNvSpPr txBox="true"/>
            <p:nvPr/>
          </p:nvSpPr>
          <p:spPr>
            <a:xfrm>
              <a:off x="0" y="-38100"/>
              <a:ext cx="2645769" cy="31616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78327" y="3695298"/>
            <a:ext cx="5656371" cy="5222872"/>
            <a:chOff x="0" y="0"/>
            <a:chExt cx="7541828" cy="6963830"/>
          </a:xfrm>
        </p:grpSpPr>
        <p:sp>
          <p:nvSpPr>
            <p:cNvPr name="Freeform 8" id="8"/>
            <p:cNvSpPr/>
            <p:nvPr/>
          </p:nvSpPr>
          <p:spPr>
            <a:xfrm flipH="false" flipV="false" rot="0">
              <a:off x="1947627" y="5097236"/>
              <a:ext cx="3848646" cy="1866593"/>
            </a:xfrm>
            <a:custGeom>
              <a:avLst/>
              <a:gdLst/>
              <a:ahLst/>
              <a:cxnLst/>
              <a:rect r="r" b="b" t="t" l="l"/>
              <a:pathLst>
                <a:path h="1866593" w="3848646">
                  <a:moveTo>
                    <a:pt x="0" y="0"/>
                  </a:moveTo>
                  <a:lnTo>
                    <a:pt x="3848646" y="0"/>
                  </a:lnTo>
                  <a:lnTo>
                    <a:pt x="3848646" y="1866594"/>
                  </a:lnTo>
                  <a:lnTo>
                    <a:pt x="0" y="1866594"/>
                  </a:lnTo>
                  <a:lnTo>
                    <a:pt x="0" y="0"/>
                  </a:lnTo>
                  <a:close/>
                </a:path>
              </a:pathLst>
            </a:custGeom>
            <a:blipFill>
              <a:blip r:embed="rId4"/>
              <a:stretch>
                <a:fillRect l="0" t="0" r="0" b="0"/>
              </a:stretch>
            </a:blipFill>
          </p:spPr>
        </p:sp>
        <p:sp>
          <p:nvSpPr>
            <p:cNvPr name="Freeform 9" id="9"/>
            <p:cNvSpPr/>
            <p:nvPr/>
          </p:nvSpPr>
          <p:spPr>
            <a:xfrm flipH="false" flipV="false" rot="0">
              <a:off x="0" y="0"/>
              <a:ext cx="3001965" cy="3074997"/>
            </a:xfrm>
            <a:custGeom>
              <a:avLst/>
              <a:gdLst/>
              <a:ahLst/>
              <a:cxnLst/>
              <a:rect r="r" b="b" t="t" l="l"/>
              <a:pathLst>
                <a:path h="3074997" w="3001965">
                  <a:moveTo>
                    <a:pt x="0" y="0"/>
                  </a:moveTo>
                  <a:lnTo>
                    <a:pt x="3001965" y="0"/>
                  </a:lnTo>
                  <a:lnTo>
                    <a:pt x="3001965" y="3074997"/>
                  </a:lnTo>
                  <a:lnTo>
                    <a:pt x="0" y="3074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539863" y="0"/>
              <a:ext cx="3001965" cy="3074997"/>
            </a:xfrm>
            <a:custGeom>
              <a:avLst/>
              <a:gdLst/>
              <a:ahLst/>
              <a:cxnLst/>
              <a:rect r="r" b="b" t="t" l="l"/>
              <a:pathLst>
                <a:path h="3074997" w="3001965">
                  <a:moveTo>
                    <a:pt x="0" y="0"/>
                  </a:moveTo>
                  <a:lnTo>
                    <a:pt x="3001965" y="0"/>
                  </a:lnTo>
                  <a:lnTo>
                    <a:pt x="3001965" y="3074997"/>
                  </a:lnTo>
                  <a:lnTo>
                    <a:pt x="0" y="3074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8337011">
              <a:off x="2268555" y="2002849"/>
              <a:ext cx="3206790" cy="2858051"/>
            </a:xfrm>
            <a:custGeom>
              <a:avLst/>
              <a:gdLst/>
              <a:ahLst/>
              <a:cxnLst/>
              <a:rect r="r" b="b" t="t" l="l"/>
              <a:pathLst>
                <a:path h="2858051" w="3206790">
                  <a:moveTo>
                    <a:pt x="3206789" y="0"/>
                  </a:moveTo>
                  <a:lnTo>
                    <a:pt x="0" y="0"/>
                  </a:lnTo>
                  <a:lnTo>
                    <a:pt x="0" y="2858051"/>
                  </a:lnTo>
                  <a:lnTo>
                    <a:pt x="3206789" y="2858051"/>
                  </a:lnTo>
                  <a:lnTo>
                    <a:pt x="320678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64573" y="797524"/>
              <a:ext cx="1825783" cy="1689014"/>
            </a:xfrm>
            <a:prstGeom prst="rect">
              <a:avLst/>
            </a:prstGeom>
          </p:spPr>
          <p:txBody>
            <a:bodyPr anchor="t" rtlCol="false" tIns="0" lIns="0" bIns="0" rIns="0">
              <a:spAutoFit/>
            </a:bodyPr>
            <a:lstStyle/>
            <a:p>
              <a:pPr>
                <a:lnSpc>
                  <a:spcPts val="5053"/>
                </a:lnSpc>
              </a:pPr>
              <a:r>
                <a:rPr lang="en-US" sz="3609">
                  <a:solidFill>
                    <a:srgbClr val="000000"/>
                  </a:solidFill>
                  <a:latin typeface="Arabica"/>
                </a:rPr>
                <a:t>yellow</a:t>
              </a:r>
            </a:p>
            <a:p>
              <a:pPr algn="ctr" marL="0" indent="0" lvl="0">
                <a:lnSpc>
                  <a:spcPts val="5053"/>
                </a:lnSpc>
                <a:spcBef>
                  <a:spcPct val="0"/>
                </a:spcBef>
              </a:pPr>
              <a:r>
                <a:rPr lang="en-US" sz="3609">
                  <a:solidFill>
                    <a:srgbClr val="000000"/>
                  </a:solidFill>
                  <a:latin typeface="Arabica"/>
                </a:rPr>
                <a:t>MTT</a:t>
              </a:r>
            </a:p>
          </p:txBody>
        </p:sp>
        <p:sp>
          <p:nvSpPr>
            <p:cNvPr name="TextBox 13" id="13"/>
            <p:cNvSpPr txBox="true"/>
            <p:nvPr/>
          </p:nvSpPr>
          <p:spPr>
            <a:xfrm rot="0">
              <a:off x="5096084" y="807049"/>
              <a:ext cx="1977134" cy="1324606"/>
            </a:xfrm>
            <a:prstGeom prst="rect">
              <a:avLst/>
            </a:prstGeom>
          </p:spPr>
          <p:txBody>
            <a:bodyPr anchor="t" rtlCol="false" tIns="0" lIns="0" bIns="0" rIns="0">
              <a:spAutoFit/>
            </a:bodyPr>
            <a:lstStyle/>
            <a:p>
              <a:pPr algn="ctr">
                <a:lnSpc>
                  <a:spcPts val="3930"/>
                </a:lnSpc>
              </a:pPr>
              <a:r>
                <a:rPr lang="en-US" sz="2807">
                  <a:solidFill>
                    <a:srgbClr val="000000"/>
                  </a:solidFill>
                  <a:latin typeface="Arabica"/>
                </a:rPr>
                <a:t>purple</a:t>
              </a:r>
            </a:p>
            <a:p>
              <a:pPr algn="ctr" marL="0" indent="0" lvl="0">
                <a:lnSpc>
                  <a:spcPts val="3930"/>
                </a:lnSpc>
                <a:spcBef>
                  <a:spcPct val="0"/>
                </a:spcBef>
              </a:pPr>
              <a:r>
                <a:rPr lang="en-US" sz="2807">
                  <a:solidFill>
                    <a:srgbClr val="000000"/>
                  </a:solidFill>
                  <a:latin typeface="Arabica"/>
                </a:rPr>
                <a:t>FORMAZEN</a:t>
              </a:r>
            </a:p>
          </p:txBody>
        </p:sp>
        <p:sp>
          <p:nvSpPr>
            <p:cNvPr name="TextBox 14" id="14"/>
            <p:cNvSpPr txBox="true"/>
            <p:nvPr/>
          </p:nvSpPr>
          <p:spPr>
            <a:xfrm rot="0">
              <a:off x="2162128" y="2747933"/>
              <a:ext cx="3217572" cy="1324606"/>
            </a:xfrm>
            <a:prstGeom prst="rect">
              <a:avLst/>
            </a:prstGeom>
          </p:spPr>
          <p:txBody>
            <a:bodyPr anchor="t" rtlCol="false" tIns="0" lIns="0" bIns="0" rIns="0">
              <a:spAutoFit/>
            </a:bodyPr>
            <a:lstStyle/>
            <a:p>
              <a:pPr algn="ctr">
                <a:lnSpc>
                  <a:spcPts val="3930"/>
                </a:lnSpc>
              </a:pPr>
              <a:r>
                <a:rPr lang="en-US" sz="2807">
                  <a:solidFill>
                    <a:srgbClr val="FFFFFF"/>
                  </a:solidFill>
                  <a:latin typeface="Arabica"/>
                </a:rPr>
                <a:t>mitochondial</a:t>
              </a:r>
            </a:p>
            <a:p>
              <a:pPr algn="ctr" marL="0" indent="0" lvl="0">
                <a:lnSpc>
                  <a:spcPts val="3930"/>
                </a:lnSpc>
                <a:spcBef>
                  <a:spcPct val="0"/>
                </a:spcBef>
              </a:pPr>
              <a:r>
                <a:rPr lang="en-US" sz="2807">
                  <a:solidFill>
                    <a:srgbClr val="FFFFFF"/>
                  </a:solidFill>
                  <a:latin typeface="Arabica"/>
                </a:rPr>
                <a:t>DEHYDROGENASE</a:t>
              </a:r>
            </a:p>
          </p:txBody>
        </p:sp>
      </p:grpSp>
      <p:grpSp>
        <p:nvGrpSpPr>
          <p:cNvPr name="Group 15" id="15"/>
          <p:cNvGrpSpPr/>
          <p:nvPr/>
        </p:nvGrpSpPr>
        <p:grpSpPr>
          <a:xfrm rot="0">
            <a:off x="-514350" y="459627"/>
            <a:ext cx="13126621" cy="1275028"/>
            <a:chOff x="0" y="0"/>
            <a:chExt cx="3457217" cy="335810"/>
          </a:xfrm>
        </p:grpSpPr>
        <p:sp>
          <p:nvSpPr>
            <p:cNvPr name="Freeform 16" id="16"/>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17" id="17"/>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8529253" y="3064817"/>
            <a:ext cx="8166036" cy="6483833"/>
          </a:xfrm>
          <a:custGeom>
            <a:avLst/>
            <a:gdLst/>
            <a:ahLst/>
            <a:cxnLst/>
            <a:rect r="r" b="b" t="t" l="l"/>
            <a:pathLst>
              <a:path h="6483833" w="8166036">
                <a:moveTo>
                  <a:pt x="0" y="0"/>
                </a:moveTo>
                <a:lnTo>
                  <a:pt x="8166036" y="0"/>
                </a:lnTo>
                <a:lnTo>
                  <a:pt x="8166036" y="6483833"/>
                </a:lnTo>
                <a:lnTo>
                  <a:pt x="0" y="6483833"/>
                </a:lnTo>
                <a:lnTo>
                  <a:pt x="0" y="0"/>
                </a:lnTo>
                <a:close/>
              </a:path>
            </a:pathLst>
          </a:custGeom>
          <a:blipFill>
            <a:blip r:embed="rId11"/>
            <a:stretch>
              <a:fillRect l="0" t="0" r="0" b="0"/>
            </a:stretch>
          </a:blipFill>
        </p:spPr>
      </p:sp>
      <p:sp>
        <p:nvSpPr>
          <p:cNvPr name="TextBox 19" id="19"/>
          <p:cNvSpPr txBox="true"/>
          <p:nvPr/>
        </p:nvSpPr>
        <p:spPr>
          <a:xfrm rot="0">
            <a:off x="278327" y="603085"/>
            <a:ext cx="1186939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20" id="20"/>
          <p:cNvSpPr txBox="true"/>
          <p:nvPr/>
        </p:nvSpPr>
        <p:spPr>
          <a:xfrm rot="0">
            <a:off x="278327" y="1915829"/>
            <a:ext cx="9639265" cy="664845"/>
          </a:xfrm>
          <a:prstGeom prst="rect">
            <a:avLst/>
          </a:prstGeom>
        </p:spPr>
        <p:txBody>
          <a:bodyPr anchor="t" rtlCol="false" tIns="0" lIns="0" bIns="0" rIns="0">
            <a:spAutoFit/>
          </a:bodyPr>
          <a:lstStyle/>
          <a:p>
            <a:pPr>
              <a:lnSpc>
                <a:spcPts val="4830"/>
              </a:lnSpc>
            </a:pPr>
            <a:r>
              <a:rPr lang="en-US" sz="4200">
                <a:solidFill>
                  <a:srgbClr val="FFFFFF"/>
                </a:solidFill>
                <a:latin typeface="Arabica"/>
              </a:rPr>
              <a:t>RECONSTRUCTED HUMAN EPIDERMIS TEST METHOD</a:t>
            </a:r>
          </a:p>
        </p:txBody>
      </p:sp>
      <p:sp>
        <p:nvSpPr>
          <p:cNvPr name="TextBox 21" id="21"/>
          <p:cNvSpPr txBox="true"/>
          <p:nvPr/>
        </p:nvSpPr>
        <p:spPr>
          <a:xfrm rot="0">
            <a:off x="637353" y="10055479"/>
            <a:ext cx="17013293" cy="231521"/>
          </a:xfrm>
          <a:prstGeom prst="rect">
            <a:avLst/>
          </a:prstGeom>
        </p:spPr>
        <p:txBody>
          <a:bodyPr anchor="t" rtlCol="false" tIns="0" lIns="0" bIns="0" rIns="0">
            <a:spAutoFit/>
          </a:bodyPr>
          <a:lstStyle/>
          <a:p>
            <a:pPr>
              <a:lnSpc>
                <a:spcPts val="1582"/>
              </a:lnSpc>
              <a:spcBef>
                <a:spcPct val="0"/>
              </a:spcBef>
            </a:pPr>
            <a:r>
              <a:rPr lang="en-US" sz="1400">
                <a:solidFill>
                  <a:srgbClr val="FFFFFF"/>
                </a:solidFill>
                <a:latin typeface="Arabica"/>
              </a:rPr>
              <a:t>VAN MEERLOO, J., KASPERS, G. J. L., &amp; CLOOS, J. (2011). CELL SENSITIVITY ASSAYS: THE MTT ASSAY. IN I. A. CREE (ED.), CANCER CELL CULTURE: METHODS AND PROTOCOLS (PP. 237–245). HUMANA PRESS. HTTPS://DOI.ORG/10.1007/978-1-61779-080-5_20</a:t>
            </a:r>
          </a:p>
        </p:txBody>
      </p:sp>
      <p:grpSp>
        <p:nvGrpSpPr>
          <p:cNvPr name="Group 22" id="22"/>
          <p:cNvGrpSpPr/>
          <p:nvPr/>
        </p:nvGrpSpPr>
        <p:grpSpPr>
          <a:xfrm rot="0">
            <a:off x="17268825" y="249838"/>
            <a:ext cx="782693" cy="782693"/>
            <a:chOff x="0" y="0"/>
            <a:chExt cx="1043591" cy="1043591"/>
          </a:xfrm>
        </p:grpSpPr>
        <p:grpSp>
          <p:nvGrpSpPr>
            <p:cNvPr name="Group 23" id="23"/>
            <p:cNvGrpSpPr/>
            <p:nvPr/>
          </p:nvGrpSpPr>
          <p:grpSpPr>
            <a:xfrm rot="0">
              <a:off x="0" y="0"/>
              <a:ext cx="1043591" cy="10435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13</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2467643" y="2870200"/>
            <a:ext cx="13724934" cy="2495861"/>
            <a:chOff x="0" y="0"/>
            <a:chExt cx="3614797" cy="657346"/>
          </a:xfrm>
        </p:grpSpPr>
        <p:sp>
          <p:nvSpPr>
            <p:cNvPr name="Freeform 4" id="4"/>
            <p:cNvSpPr/>
            <p:nvPr/>
          </p:nvSpPr>
          <p:spPr>
            <a:xfrm flipH="false" flipV="false" rot="0">
              <a:off x="0" y="0"/>
              <a:ext cx="3614798" cy="657346"/>
            </a:xfrm>
            <a:custGeom>
              <a:avLst/>
              <a:gdLst/>
              <a:ahLst/>
              <a:cxnLst/>
              <a:rect r="r" b="b" t="t" l="l"/>
              <a:pathLst>
                <a:path h="657346" w="3614798">
                  <a:moveTo>
                    <a:pt x="28768" y="0"/>
                  </a:moveTo>
                  <a:lnTo>
                    <a:pt x="3586030" y="0"/>
                  </a:lnTo>
                  <a:cubicBezTo>
                    <a:pt x="3601918" y="0"/>
                    <a:pt x="3614798" y="12880"/>
                    <a:pt x="3614798" y="28768"/>
                  </a:cubicBezTo>
                  <a:lnTo>
                    <a:pt x="3614798" y="628578"/>
                  </a:lnTo>
                  <a:cubicBezTo>
                    <a:pt x="3614798" y="636208"/>
                    <a:pt x="3611767" y="643525"/>
                    <a:pt x="3606372" y="648920"/>
                  </a:cubicBezTo>
                  <a:cubicBezTo>
                    <a:pt x="3600977" y="654315"/>
                    <a:pt x="3593659" y="657346"/>
                    <a:pt x="3586030" y="657346"/>
                  </a:cubicBezTo>
                  <a:lnTo>
                    <a:pt x="28768" y="657346"/>
                  </a:lnTo>
                  <a:cubicBezTo>
                    <a:pt x="21138" y="657346"/>
                    <a:pt x="13821" y="654315"/>
                    <a:pt x="8426" y="648920"/>
                  </a:cubicBezTo>
                  <a:cubicBezTo>
                    <a:pt x="3031" y="643525"/>
                    <a:pt x="0" y="636208"/>
                    <a:pt x="0" y="628578"/>
                  </a:cubicBezTo>
                  <a:lnTo>
                    <a:pt x="0" y="28768"/>
                  </a:lnTo>
                  <a:cubicBezTo>
                    <a:pt x="0" y="21138"/>
                    <a:pt x="3031" y="13821"/>
                    <a:pt x="8426" y="8426"/>
                  </a:cubicBezTo>
                  <a:cubicBezTo>
                    <a:pt x="13821" y="3031"/>
                    <a:pt x="21138" y="0"/>
                    <a:pt x="28768" y="0"/>
                  </a:cubicBezTo>
                  <a:close/>
                </a:path>
              </a:pathLst>
            </a:custGeom>
            <a:solidFill>
              <a:srgbClr val="0E3F8D"/>
            </a:solidFill>
          </p:spPr>
        </p:sp>
        <p:sp>
          <p:nvSpPr>
            <p:cNvPr name="TextBox 5" id="5"/>
            <p:cNvSpPr txBox="true"/>
            <p:nvPr/>
          </p:nvSpPr>
          <p:spPr>
            <a:xfrm>
              <a:off x="0" y="-38100"/>
              <a:ext cx="3614797" cy="69544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69801" y="5774055"/>
            <a:ext cx="8948397" cy="1449705"/>
          </a:xfrm>
          <a:prstGeom prst="rect">
            <a:avLst/>
          </a:prstGeom>
        </p:spPr>
        <p:txBody>
          <a:bodyPr anchor="t" rtlCol="false" tIns="0" lIns="0" bIns="0" rIns="0">
            <a:spAutoFit/>
          </a:bodyPr>
          <a:lstStyle/>
          <a:p>
            <a:pPr marL="1036320" indent="-518160" lvl="1">
              <a:lnSpc>
                <a:spcPts val="5520"/>
              </a:lnSpc>
              <a:buFont typeface="Arial"/>
              <a:buChar char="•"/>
            </a:pPr>
            <a:r>
              <a:rPr lang="en-US" sz="4800">
                <a:solidFill>
                  <a:srgbClr val="FFFFFF"/>
                </a:solidFill>
                <a:cs typeface="Arabica"/>
              </a:rPr>
              <a:t>การทดสอบในสัตว์ทดลอง (IN VIVO)</a:t>
            </a:r>
          </a:p>
          <a:p>
            <a:pPr marL="1036320" indent="-518160" lvl="1">
              <a:lnSpc>
                <a:spcPts val="5520"/>
              </a:lnSpc>
              <a:buFont typeface="Arial"/>
              <a:buChar char="•"/>
            </a:pPr>
            <a:r>
              <a:rPr lang="en-US" sz="4800">
                <a:solidFill>
                  <a:srgbClr val="FFFFFF"/>
                </a:solidFill>
                <a:cs typeface="Arabica"/>
              </a:rPr>
              <a:t>การทดสอบในหลอดทดลอง (IN VITRO)</a:t>
            </a:r>
          </a:p>
        </p:txBody>
      </p:sp>
      <p:sp>
        <p:nvSpPr>
          <p:cNvPr name="Freeform 7" id="7"/>
          <p:cNvSpPr/>
          <p:nvPr/>
        </p:nvSpPr>
        <p:spPr>
          <a:xfrm flipH="false" flipV="false" rot="875606">
            <a:off x="823817" y="6860181"/>
            <a:ext cx="3063873" cy="2417674"/>
          </a:xfrm>
          <a:custGeom>
            <a:avLst/>
            <a:gdLst/>
            <a:ahLst/>
            <a:cxnLst/>
            <a:rect r="r" b="b" t="t" l="l"/>
            <a:pathLst>
              <a:path h="2417674" w="3063873">
                <a:moveTo>
                  <a:pt x="0" y="0"/>
                </a:moveTo>
                <a:lnTo>
                  <a:pt x="3063873" y="0"/>
                </a:lnTo>
                <a:lnTo>
                  <a:pt x="3063873" y="2417674"/>
                </a:lnTo>
                <a:lnTo>
                  <a:pt x="0" y="2417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8718">
            <a:off x="15058951" y="4551809"/>
            <a:ext cx="2267254" cy="2317824"/>
          </a:xfrm>
          <a:custGeom>
            <a:avLst/>
            <a:gdLst/>
            <a:ahLst/>
            <a:cxnLst/>
            <a:rect r="r" b="b" t="t" l="l"/>
            <a:pathLst>
              <a:path h="2317824" w="2267254">
                <a:moveTo>
                  <a:pt x="0" y="0"/>
                </a:moveTo>
                <a:lnTo>
                  <a:pt x="2267253" y="0"/>
                </a:lnTo>
                <a:lnTo>
                  <a:pt x="2267253" y="2317824"/>
                </a:lnTo>
                <a:lnTo>
                  <a:pt x="0" y="2317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355754" y="3503768"/>
            <a:ext cx="13576493" cy="1181100"/>
          </a:xfrm>
          <a:prstGeom prst="rect">
            <a:avLst/>
          </a:prstGeom>
        </p:spPr>
        <p:txBody>
          <a:bodyPr anchor="t" rtlCol="false" tIns="0" lIns="0" bIns="0" rIns="0">
            <a:spAutoFit/>
          </a:bodyPr>
          <a:lstStyle/>
          <a:p>
            <a:pPr algn="ctr">
              <a:lnSpc>
                <a:spcPts val="8625"/>
              </a:lnSpc>
            </a:pPr>
            <a:r>
              <a:rPr lang="en-US" sz="7500">
                <a:solidFill>
                  <a:srgbClr val="FFFFFF"/>
                </a:solidFill>
                <a:cs typeface="Arabica"/>
              </a:rPr>
              <a:t>การทดสอบเพื่อประเมินการแพ้ของผิวหนัง</a:t>
            </a:r>
          </a:p>
        </p:txBody>
      </p:sp>
      <p:grpSp>
        <p:nvGrpSpPr>
          <p:cNvPr name="Group 10" id="10"/>
          <p:cNvGrpSpPr/>
          <p:nvPr/>
        </p:nvGrpSpPr>
        <p:grpSpPr>
          <a:xfrm rot="0">
            <a:off x="172394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14</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652283"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78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62722" y="483172"/>
            <a:ext cx="10841724"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grpSp>
        <p:nvGrpSpPr>
          <p:cNvPr name="Group 8" id="8"/>
          <p:cNvGrpSpPr/>
          <p:nvPr/>
        </p:nvGrpSpPr>
        <p:grpSpPr>
          <a:xfrm rot="0">
            <a:off x="0" y="1614742"/>
            <a:ext cx="11042838" cy="1043305"/>
            <a:chOff x="0" y="0"/>
            <a:chExt cx="2908402" cy="274780"/>
          </a:xfrm>
        </p:grpSpPr>
        <p:sp>
          <p:nvSpPr>
            <p:cNvPr name="Freeform 9" id="9"/>
            <p:cNvSpPr/>
            <p:nvPr/>
          </p:nvSpPr>
          <p:spPr>
            <a:xfrm flipH="false" flipV="false" rot="0">
              <a:off x="0" y="0"/>
              <a:ext cx="2908402" cy="274780"/>
            </a:xfrm>
            <a:custGeom>
              <a:avLst/>
              <a:gdLst/>
              <a:ahLst/>
              <a:cxnLst/>
              <a:rect r="r" b="b" t="t" l="l"/>
              <a:pathLst>
                <a:path h="274780" w="2908402">
                  <a:moveTo>
                    <a:pt x="2705202" y="0"/>
                  </a:moveTo>
                  <a:lnTo>
                    <a:pt x="0" y="0"/>
                  </a:lnTo>
                  <a:lnTo>
                    <a:pt x="0" y="274780"/>
                  </a:lnTo>
                  <a:lnTo>
                    <a:pt x="2705202" y="274780"/>
                  </a:lnTo>
                  <a:lnTo>
                    <a:pt x="2908402" y="137390"/>
                  </a:lnTo>
                  <a:lnTo>
                    <a:pt x="2705202" y="0"/>
                  </a:lnTo>
                  <a:close/>
                </a:path>
              </a:pathLst>
            </a:custGeom>
            <a:solidFill>
              <a:srgbClr val="7382A2"/>
            </a:solidFill>
          </p:spPr>
        </p:sp>
        <p:sp>
          <p:nvSpPr>
            <p:cNvPr name="TextBox 10" id="10"/>
            <p:cNvSpPr txBox="true"/>
            <p:nvPr/>
          </p:nvSpPr>
          <p:spPr>
            <a:xfrm>
              <a:off x="0" y="-38100"/>
              <a:ext cx="2794102" cy="31288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313236" y="3752160"/>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สัตว์ทดลองได้รับสารเคมีโดยฉีดเข้าผิวหนังหรือสัมผัสผิว แต่ในกลุ่มควบคุมไม่ให้สารเคมี (ให้ PLACEBO แทน)</a:t>
            </a:r>
          </a:p>
        </p:txBody>
      </p:sp>
      <p:sp>
        <p:nvSpPr>
          <p:cNvPr name="TextBox 12" id="12"/>
          <p:cNvSpPr txBox="true"/>
          <p:nvPr/>
        </p:nvSpPr>
        <p:spPr>
          <a:xfrm rot="0">
            <a:off x="7275136" y="5382205"/>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พัก 10-14 วัน เพื่อให้เกิดการตอบสนองด้านภูมิคุ้มกัน</a:t>
            </a:r>
          </a:p>
        </p:txBody>
      </p:sp>
      <p:sp>
        <p:nvSpPr>
          <p:cNvPr name="AutoShape 13" id="13"/>
          <p:cNvSpPr/>
          <p:nvPr/>
        </p:nvSpPr>
        <p:spPr>
          <a:xfrm flipH="true">
            <a:off x="12008523" y="4724980"/>
            <a:ext cx="18448" cy="676275"/>
          </a:xfrm>
          <a:prstGeom prst="line">
            <a:avLst/>
          </a:prstGeom>
          <a:ln cap="flat" w="76200">
            <a:solidFill>
              <a:srgbClr val="FFFFFF"/>
            </a:solidFill>
            <a:prstDash val="solid"/>
            <a:headEnd type="none" len="sm" w="sm"/>
            <a:tailEnd type="arrow" len="sm" w="med"/>
          </a:ln>
        </p:spPr>
      </p:sp>
      <p:sp>
        <p:nvSpPr>
          <p:cNvPr name="AutoShape 14" id="14"/>
          <p:cNvSpPr/>
          <p:nvPr/>
        </p:nvSpPr>
        <p:spPr>
          <a:xfrm>
            <a:off x="12039980" y="5898440"/>
            <a:ext cx="0" cy="903642"/>
          </a:xfrm>
          <a:prstGeom prst="line">
            <a:avLst/>
          </a:prstGeom>
          <a:ln cap="flat" w="76200">
            <a:solidFill>
              <a:srgbClr val="FFFFFF"/>
            </a:solidFill>
            <a:prstDash val="solid"/>
            <a:headEnd type="none" len="sm" w="sm"/>
            <a:tailEnd type="arrow" len="sm" w="med"/>
          </a:ln>
        </p:spPr>
      </p:sp>
      <p:sp>
        <p:nvSpPr>
          <p:cNvPr name="AutoShape 15" id="15"/>
          <p:cNvSpPr/>
          <p:nvPr/>
        </p:nvSpPr>
        <p:spPr>
          <a:xfrm>
            <a:off x="12039980" y="7482296"/>
            <a:ext cx="0" cy="903642"/>
          </a:xfrm>
          <a:prstGeom prst="line">
            <a:avLst/>
          </a:prstGeom>
          <a:ln cap="flat" w="76200">
            <a:solidFill>
              <a:srgbClr val="FFFFFF"/>
            </a:solidFill>
            <a:prstDash val="solid"/>
            <a:headEnd type="none" len="sm" w="sm"/>
            <a:tailEnd type="arrow" len="sm" w="med"/>
          </a:ln>
        </p:spPr>
      </p:sp>
      <p:sp>
        <p:nvSpPr>
          <p:cNvPr name="TextBox 16" id="16"/>
          <p:cNvSpPr txBox="true"/>
          <p:nvPr/>
        </p:nvSpPr>
        <p:spPr>
          <a:xfrm rot="0">
            <a:off x="462722" y="1789684"/>
            <a:ext cx="10020209"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GUINEA PIG MAXIMIZATION TEST AND BUEHLER TEST </a:t>
            </a:r>
          </a:p>
        </p:txBody>
      </p:sp>
      <p:sp>
        <p:nvSpPr>
          <p:cNvPr name="TextBox 17" id="17"/>
          <p:cNvSpPr txBox="true"/>
          <p:nvPr/>
        </p:nvSpPr>
        <p:spPr>
          <a:xfrm rot="0">
            <a:off x="7275136" y="6879616"/>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สัตว์ทดลองได้รับสารเคมีขนาดสูง (CHALLENGE DOSE)</a:t>
            </a:r>
          </a:p>
        </p:txBody>
      </p:sp>
      <p:sp>
        <p:nvSpPr>
          <p:cNvPr name="TextBox 18" id="18"/>
          <p:cNvSpPr txBox="true"/>
          <p:nvPr/>
        </p:nvSpPr>
        <p:spPr>
          <a:xfrm rot="0">
            <a:off x="7351336" y="8566913"/>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 โดยเทียบระหว่างกลุ่มที่ทดสอบกับกลุ่มควบคุม</a:t>
            </a:r>
          </a:p>
        </p:txBody>
      </p:sp>
      <p:grpSp>
        <p:nvGrpSpPr>
          <p:cNvPr name="Group 19" id="19"/>
          <p:cNvGrpSpPr/>
          <p:nvPr/>
        </p:nvGrpSpPr>
        <p:grpSpPr>
          <a:xfrm rot="0">
            <a:off x="17259300" y="246007"/>
            <a:ext cx="782693" cy="782693"/>
            <a:chOff x="0" y="0"/>
            <a:chExt cx="1043591" cy="1043591"/>
          </a:xfrm>
        </p:grpSpPr>
        <p:grpSp>
          <p:nvGrpSpPr>
            <p:cNvPr name="Group 20" id="20"/>
            <p:cNvGrpSpPr/>
            <p:nvPr/>
          </p:nvGrpSpPr>
          <p:grpSpPr>
            <a:xfrm rot="0">
              <a:off x="0" y="0"/>
              <a:ext cx="1043591" cy="10435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15</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652283"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78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62722" y="483172"/>
            <a:ext cx="10841724"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grpSp>
        <p:nvGrpSpPr>
          <p:cNvPr name="Group 8" id="8"/>
          <p:cNvGrpSpPr/>
          <p:nvPr/>
        </p:nvGrpSpPr>
        <p:grpSpPr>
          <a:xfrm rot="0">
            <a:off x="0" y="1614742"/>
            <a:ext cx="11042838" cy="1043305"/>
            <a:chOff x="0" y="0"/>
            <a:chExt cx="2908402" cy="274780"/>
          </a:xfrm>
        </p:grpSpPr>
        <p:sp>
          <p:nvSpPr>
            <p:cNvPr name="Freeform 9" id="9"/>
            <p:cNvSpPr/>
            <p:nvPr/>
          </p:nvSpPr>
          <p:spPr>
            <a:xfrm flipH="false" flipV="false" rot="0">
              <a:off x="0" y="0"/>
              <a:ext cx="2908402" cy="274780"/>
            </a:xfrm>
            <a:custGeom>
              <a:avLst/>
              <a:gdLst/>
              <a:ahLst/>
              <a:cxnLst/>
              <a:rect r="r" b="b" t="t" l="l"/>
              <a:pathLst>
                <a:path h="274780" w="2908402">
                  <a:moveTo>
                    <a:pt x="2705202" y="0"/>
                  </a:moveTo>
                  <a:lnTo>
                    <a:pt x="0" y="0"/>
                  </a:lnTo>
                  <a:lnTo>
                    <a:pt x="0" y="274780"/>
                  </a:lnTo>
                  <a:lnTo>
                    <a:pt x="2705202" y="274780"/>
                  </a:lnTo>
                  <a:lnTo>
                    <a:pt x="2908402" y="137390"/>
                  </a:lnTo>
                  <a:lnTo>
                    <a:pt x="2705202" y="0"/>
                  </a:lnTo>
                  <a:close/>
                </a:path>
              </a:pathLst>
            </a:custGeom>
            <a:solidFill>
              <a:srgbClr val="7382A2"/>
            </a:solidFill>
          </p:spPr>
        </p:sp>
        <p:sp>
          <p:nvSpPr>
            <p:cNvPr name="TextBox 10" id="10"/>
            <p:cNvSpPr txBox="true"/>
            <p:nvPr/>
          </p:nvSpPr>
          <p:spPr>
            <a:xfrm>
              <a:off x="0" y="-38100"/>
              <a:ext cx="2794102" cy="31288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259300" y="285314"/>
            <a:ext cx="782693" cy="782693"/>
            <a:chOff x="0" y="0"/>
            <a:chExt cx="1043591" cy="1043591"/>
          </a:xfrm>
        </p:grpSpPr>
        <p:grpSp>
          <p:nvGrpSpPr>
            <p:cNvPr name="Group 12" id="12"/>
            <p:cNvGrpSpPr/>
            <p:nvPr/>
          </p:nvGrpSpPr>
          <p:grpSpPr>
            <a:xfrm rot="0">
              <a:off x="0" y="0"/>
              <a:ext cx="1043591" cy="10435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16</a:t>
              </a:r>
            </a:p>
          </p:txBody>
        </p:sp>
      </p:grpSp>
      <p:sp>
        <p:nvSpPr>
          <p:cNvPr name="Freeform 16" id="16"/>
          <p:cNvSpPr/>
          <p:nvPr/>
        </p:nvSpPr>
        <p:spPr>
          <a:xfrm flipH="false" flipV="false" rot="0">
            <a:off x="3750841" y="3019711"/>
            <a:ext cx="10611687" cy="6493129"/>
          </a:xfrm>
          <a:custGeom>
            <a:avLst/>
            <a:gdLst/>
            <a:ahLst/>
            <a:cxnLst/>
            <a:rect r="r" b="b" t="t" l="l"/>
            <a:pathLst>
              <a:path h="6493129" w="10611687">
                <a:moveTo>
                  <a:pt x="0" y="0"/>
                </a:moveTo>
                <a:lnTo>
                  <a:pt x="10611687" y="0"/>
                </a:lnTo>
                <a:lnTo>
                  <a:pt x="10611687" y="6493129"/>
                </a:lnTo>
                <a:lnTo>
                  <a:pt x="0" y="6493129"/>
                </a:lnTo>
                <a:lnTo>
                  <a:pt x="0" y="0"/>
                </a:lnTo>
                <a:close/>
              </a:path>
            </a:pathLst>
          </a:custGeom>
          <a:blipFill>
            <a:blip r:embed="rId4"/>
            <a:stretch>
              <a:fillRect l="-387" t="-35730" r="0" b="0"/>
            </a:stretch>
          </a:blipFill>
        </p:spPr>
      </p:sp>
      <p:sp>
        <p:nvSpPr>
          <p:cNvPr name="TextBox 17" id="17"/>
          <p:cNvSpPr txBox="true"/>
          <p:nvPr/>
        </p:nvSpPr>
        <p:spPr>
          <a:xfrm rot="0">
            <a:off x="462722" y="1789684"/>
            <a:ext cx="10020209"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GUINEA PIG MAXIMIZATION TEST AND BUEHLER TEST </a:t>
            </a:r>
          </a:p>
        </p:txBody>
      </p:sp>
      <p:sp>
        <p:nvSpPr>
          <p:cNvPr name="TextBox 18" id="18"/>
          <p:cNvSpPr txBox="true"/>
          <p:nvPr/>
        </p:nvSpPr>
        <p:spPr>
          <a:xfrm rot="0">
            <a:off x="462722" y="10055765"/>
            <a:ext cx="17187924" cy="231521"/>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BASKETTER, D. A., &amp; KIMBER, I. (2010). 5.21—CONTACT HYPERSENSITIVITY*. IN C. A. MCQUEEN (ED.), COMPREHENSIVE TOXICOLOGY (SECOND EDITION) (PP. 397–411). ELSEVIER. HTTPS://DOI.ORG/10.1016/B978-0-08-046884-6.00623-0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835818" y="0"/>
            <a:ext cx="6964003" cy="10452538"/>
          </a:xfrm>
          <a:custGeom>
            <a:avLst/>
            <a:gdLst/>
            <a:ahLst/>
            <a:cxnLst/>
            <a:rect r="r" b="b" t="t" l="l"/>
            <a:pathLst>
              <a:path h="10452538" w="6964003">
                <a:moveTo>
                  <a:pt x="0" y="0"/>
                </a:moveTo>
                <a:lnTo>
                  <a:pt x="6964003" y="0"/>
                </a:lnTo>
                <a:lnTo>
                  <a:pt x="6964003" y="10452538"/>
                </a:lnTo>
                <a:lnTo>
                  <a:pt x="0" y="10452538"/>
                </a:lnTo>
                <a:lnTo>
                  <a:pt x="0" y="0"/>
                </a:lnTo>
                <a:close/>
              </a:path>
            </a:pathLst>
          </a:custGeom>
          <a:blipFill>
            <a:blip r:embed="rId3">
              <a:alphaModFix amt="65999"/>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530366" y="2741548"/>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ฉีดสารเคมีเข้าหลังหูสัตว์ทดลองกลุ่มทดสอบ แต่ในกลุ่มควบคุมไม่ให้สารเคมี (ให้ PLACEBO แทน) ในวันที่ 1-3</a:t>
            </a:r>
          </a:p>
        </p:txBody>
      </p:sp>
      <p:sp>
        <p:nvSpPr>
          <p:cNvPr name="TextBox 8" id="8"/>
          <p:cNvSpPr txBox="true"/>
          <p:nvPr/>
        </p:nvSpPr>
        <p:spPr>
          <a:xfrm rot="0">
            <a:off x="7530366" y="4386532"/>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พักวันที่ 4-6</a:t>
            </a:r>
          </a:p>
        </p:txBody>
      </p:sp>
      <p:sp>
        <p:nvSpPr>
          <p:cNvPr name="AutoShape 9" id="9"/>
          <p:cNvSpPr/>
          <p:nvPr/>
        </p:nvSpPr>
        <p:spPr>
          <a:xfrm>
            <a:off x="12257109" y="3714368"/>
            <a:ext cx="0" cy="691213"/>
          </a:xfrm>
          <a:prstGeom prst="line">
            <a:avLst/>
          </a:prstGeom>
          <a:ln cap="flat" w="76200">
            <a:solidFill>
              <a:srgbClr val="FFFFFF"/>
            </a:solidFill>
            <a:prstDash val="solid"/>
            <a:headEnd type="none" len="sm" w="sm"/>
            <a:tailEnd type="arrow" len="sm" w="med"/>
          </a:ln>
        </p:spPr>
      </p:sp>
      <p:sp>
        <p:nvSpPr>
          <p:cNvPr name="AutoShape 10" id="10"/>
          <p:cNvSpPr/>
          <p:nvPr/>
        </p:nvSpPr>
        <p:spPr>
          <a:xfrm flipH="true">
            <a:off x="12257109" y="4892627"/>
            <a:ext cx="0" cy="695325"/>
          </a:xfrm>
          <a:prstGeom prst="line">
            <a:avLst/>
          </a:prstGeom>
          <a:ln cap="flat" w="76200">
            <a:solidFill>
              <a:srgbClr val="FFFFFF"/>
            </a:solidFill>
            <a:prstDash val="solid"/>
            <a:headEnd type="none" len="sm" w="sm"/>
            <a:tailEnd type="arrow" len="sm" w="med"/>
          </a:ln>
        </p:spPr>
      </p:sp>
      <p:sp>
        <p:nvSpPr>
          <p:cNvPr name="Freeform 11" id="11"/>
          <p:cNvSpPr/>
          <p:nvPr/>
        </p:nvSpPr>
        <p:spPr>
          <a:xfrm flipH="false" flipV="false" rot="0">
            <a:off x="6951718" y="8226150"/>
            <a:ext cx="10610783" cy="673138"/>
          </a:xfrm>
          <a:custGeom>
            <a:avLst/>
            <a:gdLst/>
            <a:ahLst/>
            <a:cxnLst/>
            <a:rect r="r" b="b" t="t" l="l"/>
            <a:pathLst>
              <a:path h="673138" w="10610783">
                <a:moveTo>
                  <a:pt x="0" y="0"/>
                </a:moveTo>
                <a:lnTo>
                  <a:pt x="10610782" y="0"/>
                </a:lnTo>
                <a:lnTo>
                  <a:pt x="10610782" y="673138"/>
                </a:lnTo>
                <a:lnTo>
                  <a:pt x="0" y="673138"/>
                </a:lnTo>
                <a:lnTo>
                  <a:pt x="0" y="0"/>
                </a:lnTo>
                <a:close/>
              </a:path>
            </a:pathLst>
          </a:custGeom>
          <a:blipFill>
            <a:blip r:embed="rId4"/>
            <a:stretch>
              <a:fillRect l="0" t="0" r="0" b="0"/>
            </a:stretch>
          </a:blipFill>
        </p:spPr>
      </p:sp>
      <p:sp>
        <p:nvSpPr>
          <p:cNvPr name="TextBox 12" id="12"/>
          <p:cNvSpPr txBox="true"/>
          <p:nvPr/>
        </p:nvSpPr>
        <p:spPr>
          <a:xfrm rot="0">
            <a:off x="411341" y="483172"/>
            <a:ext cx="10841724"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sp>
        <p:nvSpPr>
          <p:cNvPr name="TextBox 13" id="13"/>
          <p:cNvSpPr txBox="true"/>
          <p:nvPr/>
        </p:nvSpPr>
        <p:spPr>
          <a:xfrm rot="0">
            <a:off x="7265642" y="5568902"/>
            <a:ext cx="9982934"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วันที่ 7  ฉีดสารเคมีที่หลังหูกลุ่มทดสอบ แต่ในกลุ่มควบคุมให้ PLACEBO แทน</a:t>
            </a:r>
          </a:p>
        </p:txBody>
      </p:sp>
      <p:sp>
        <p:nvSpPr>
          <p:cNvPr name="TextBox 14" id="14"/>
          <p:cNvSpPr txBox="true"/>
          <p:nvPr/>
        </p:nvSpPr>
        <p:spPr>
          <a:xfrm rot="0">
            <a:off x="7568466" y="6913197"/>
            <a:ext cx="9453487" cy="143954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วันที่ 8 ปลิดชีพสัตว์ทดลองและนำเม็ดเลือดขาวมาทดสอบเทียบกันระหว่างกลุ่มด้วย ATP CONTENT วัดจาก LUCIFERIN/LUCIFERASE ASSAY โดยเครื่อง LUMINOMETER</a:t>
            </a:r>
          </a:p>
        </p:txBody>
      </p:sp>
      <p:sp>
        <p:nvSpPr>
          <p:cNvPr name="AutoShape 15" id="15"/>
          <p:cNvSpPr/>
          <p:nvPr/>
        </p:nvSpPr>
        <p:spPr>
          <a:xfrm>
            <a:off x="12221045" y="8838971"/>
            <a:ext cx="36064" cy="827784"/>
          </a:xfrm>
          <a:prstGeom prst="line">
            <a:avLst/>
          </a:prstGeom>
          <a:ln cap="flat" w="76200">
            <a:solidFill>
              <a:srgbClr val="FFFFFF"/>
            </a:solidFill>
            <a:prstDash val="solid"/>
            <a:headEnd type="none" len="sm" w="sm"/>
            <a:tailEnd type="arrow" len="sm" w="med"/>
          </a:ln>
        </p:spPr>
      </p:sp>
      <p:sp>
        <p:nvSpPr>
          <p:cNvPr name="TextBox 16" id="16"/>
          <p:cNvSpPr txBox="true"/>
          <p:nvPr/>
        </p:nvSpPr>
        <p:spPr>
          <a:xfrm rot="0">
            <a:off x="7530366" y="9404183"/>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ประเมินผลว่าเป็นสารเคมีประเภทใด</a:t>
            </a:r>
          </a:p>
        </p:txBody>
      </p:sp>
      <p:grpSp>
        <p:nvGrpSpPr>
          <p:cNvPr name="Group 17" id="17"/>
          <p:cNvGrpSpPr/>
          <p:nvPr/>
        </p:nvGrpSpPr>
        <p:grpSpPr>
          <a:xfrm rot="0">
            <a:off x="0" y="1614742"/>
            <a:ext cx="7608601" cy="1049242"/>
            <a:chOff x="0" y="0"/>
            <a:chExt cx="2003911" cy="276344"/>
          </a:xfrm>
        </p:grpSpPr>
        <p:sp>
          <p:nvSpPr>
            <p:cNvPr name="Freeform 18" id="18"/>
            <p:cNvSpPr/>
            <p:nvPr/>
          </p:nvSpPr>
          <p:spPr>
            <a:xfrm flipH="false" flipV="false" rot="0">
              <a:off x="0" y="0"/>
              <a:ext cx="2003911" cy="276344"/>
            </a:xfrm>
            <a:custGeom>
              <a:avLst/>
              <a:gdLst/>
              <a:ahLst/>
              <a:cxnLst/>
              <a:rect r="r" b="b" t="t" l="l"/>
              <a:pathLst>
                <a:path h="276344" w="2003911">
                  <a:moveTo>
                    <a:pt x="1800711" y="0"/>
                  </a:moveTo>
                  <a:lnTo>
                    <a:pt x="0" y="0"/>
                  </a:lnTo>
                  <a:lnTo>
                    <a:pt x="0" y="276344"/>
                  </a:lnTo>
                  <a:lnTo>
                    <a:pt x="1800711" y="276344"/>
                  </a:lnTo>
                  <a:lnTo>
                    <a:pt x="2003911" y="138172"/>
                  </a:lnTo>
                  <a:lnTo>
                    <a:pt x="1800711" y="0"/>
                  </a:lnTo>
                  <a:close/>
                </a:path>
              </a:pathLst>
            </a:custGeom>
            <a:solidFill>
              <a:srgbClr val="7382A2"/>
            </a:solidFill>
          </p:spPr>
        </p:sp>
        <p:sp>
          <p:nvSpPr>
            <p:cNvPr name="TextBox 19" id="19"/>
            <p:cNvSpPr txBox="true"/>
            <p:nvPr/>
          </p:nvSpPr>
          <p:spPr>
            <a:xfrm>
              <a:off x="0" y="-38100"/>
              <a:ext cx="1889611" cy="314444"/>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74712" y="1750854"/>
            <a:ext cx="6779041" cy="754380"/>
          </a:xfrm>
          <a:prstGeom prst="rect">
            <a:avLst/>
          </a:prstGeom>
        </p:spPr>
        <p:txBody>
          <a:bodyPr anchor="t" rtlCol="false" tIns="0" lIns="0" bIns="0" rIns="0">
            <a:spAutoFit/>
          </a:bodyPr>
          <a:lstStyle/>
          <a:p>
            <a:pPr algn="ctr">
              <a:lnSpc>
                <a:spcPts val="5520"/>
              </a:lnSpc>
            </a:pPr>
            <a:r>
              <a:rPr lang="en-US" sz="4800">
                <a:solidFill>
                  <a:srgbClr val="FFFFFF"/>
                </a:solidFill>
                <a:latin typeface="Arabica"/>
              </a:rPr>
              <a:t> LOCAL LYMPH NODE ASSAY: DA </a:t>
            </a:r>
          </a:p>
        </p:txBody>
      </p:sp>
      <p:grpSp>
        <p:nvGrpSpPr>
          <p:cNvPr name="Group 21" id="21"/>
          <p:cNvGrpSpPr/>
          <p:nvPr/>
        </p:nvGrpSpPr>
        <p:grpSpPr>
          <a:xfrm rot="0">
            <a:off x="17259300" y="246007"/>
            <a:ext cx="782693" cy="782693"/>
            <a:chOff x="0" y="0"/>
            <a:chExt cx="1043591" cy="1043591"/>
          </a:xfrm>
        </p:grpSpPr>
        <p:grpSp>
          <p:nvGrpSpPr>
            <p:cNvPr name="Group 22" id="22"/>
            <p:cNvGrpSpPr/>
            <p:nvPr/>
          </p:nvGrpSpPr>
          <p:grpSpPr>
            <a:xfrm rot="0">
              <a:off x="0" y="0"/>
              <a:ext cx="1043591" cy="104359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17</a:t>
              </a:r>
            </a:p>
          </p:txBody>
        </p:sp>
      </p:grpSp>
      <p:sp>
        <p:nvSpPr>
          <p:cNvPr name="AutoShape 26" id="26"/>
          <p:cNvSpPr/>
          <p:nvPr/>
        </p:nvSpPr>
        <p:spPr>
          <a:xfrm flipH="true">
            <a:off x="12219009" y="6074997"/>
            <a:ext cx="0" cy="695325"/>
          </a:xfrm>
          <a:prstGeom prst="line">
            <a:avLst/>
          </a:prstGeom>
          <a:ln cap="flat" w="76200">
            <a:solidFill>
              <a:srgbClr val="FFFFFF"/>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835818" y="0"/>
            <a:ext cx="6964003" cy="10452538"/>
          </a:xfrm>
          <a:custGeom>
            <a:avLst/>
            <a:gdLst/>
            <a:ahLst/>
            <a:cxnLst/>
            <a:rect r="r" b="b" t="t" l="l"/>
            <a:pathLst>
              <a:path h="10452538" w="6964003">
                <a:moveTo>
                  <a:pt x="0" y="0"/>
                </a:moveTo>
                <a:lnTo>
                  <a:pt x="6964003" y="0"/>
                </a:lnTo>
                <a:lnTo>
                  <a:pt x="6964003" y="10452538"/>
                </a:lnTo>
                <a:lnTo>
                  <a:pt x="0" y="10452538"/>
                </a:lnTo>
                <a:lnTo>
                  <a:pt x="0" y="0"/>
                </a:lnTo>
                <a:close/>
              </a:path>
            </a:pathLst>
          </a:custGeom>
          <a:blipFill>
            <a:blip r:embed="rId3">
              <a:alphaModFix amt="65999"/>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1341" y="483172"/>
            <a:ext cx="10841724"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การทดสอบในสัตว์ทดลอง (IN VIVO)</a:t>
            </a:r>
          </a:p>
        </p:txBody>
      </p:sp>
      <p:grpSp>
        <p:nvGrpSpPr>
          <p:cNvPr name="Group 8" id="8"/>
          <p:cNvGrpSpPr/>
          <p:nvPr/>
        </p:nvGrpSpPr>
        <p:grpSpPr>
          <a:xfrm rot="0">
            <a:off x="0" y="1614742"/>
            <a:ext cx="7608601" cy="1049242"/>
            <a:chOff x="0" y="0"/>
            <a:chExt cx="2003911" cy="276344"/>
          </a:xfrm>
        </p:grpSpPr>
        <p:sp>
          <p:nvSpPr>
            <p:cNvPr name="Freeform 9" id="9"/>
            <p:cNvSpPr/>
            <p:nvPr/>
          </p:nvSpPr>
          <p:spPr>
            <a:xfrm flipH="false" flipV="false" rot="0">
              <a:off x="0" y="0"/>
              <a:ext cx="2003911" cy="276344"/>
            </a:xfrm>
            <a:custGeom>
              <a:avLst/>
              <a:gdLst/>
              <a:ahLst/>
              <a:cxnLst/>
              <a:rect r="r" b="b" t="t" l="l"/>
              <a:pathLst>
                <a:path h="276344" w="2003911">
                  <a:moveTo>
                    <a:pt x="1800711" y="0"/>
                  </a:moveTo>
                  <a:lnTo>
                    <a:pt x="0" y="0"/>
                  </a:lnTo>
                  <a:lnTo>
                    <a:pt x="0" y="276344"/>
                  </a:lnTo>
                  <a:lnTo>
                    <a:pt x="1800711" y="276344"/>
                  </a:lnTo>
                  <a:lnTo>
                    <a:pt x="2003911" y="138172"/>
                  </a:lnTo>
                  <a:lnTo>
                    <a:pt x="1800711" y="0"/>
                  </a:lnTo>
                  <a:close/>
                </a:path>
              </a:pathLst>
            </a:custGeom>
            <a:solidFill>
              <a:srgbClr val="7382A2"/>
            </a:solidFill>
          </p:spPr>
        </p:sp>
        <p:sp>
          <p:nvSpPr>
            <p:cNvPr name="TextBox 10" id="10"/>
            <p:cNvSpPr txBox="true"/>
            <p:nvPr/>
          </p:nvSpPr>
          <p:spPr>
            <a:xfrm>
              <a:off x="0" y="-38100"/>
              <a:ext cx="1889611" cy="31444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11341" y="4257559"/>
            <a:ext cx="3835611" cy="2785094"/>
          </a:xfrm>
          <a:custGeom>
            <a:avLst/>
            <a:gdLst/>
            <a:ahLst/>
            <a:cxnLst/>
            <a:rect r="r" b="b" t="t" l="l"/>
            <a:pathLst>
              <a:path h="2785094" w="3835611">
                <a:moveTo>
                  <a:pt x="0" y="0"/>
                </a:moveTo>
                <a:lnTo>
                  <a:pt x="3835611" y="0"/>
                </a:lnTo>
                <a:lnTo>
                  <a:pt x="3835611" y="2785093"/>
                </a:lnTo>
                <a:lnTo>
                  <a:pt x="0" y="2785093"/>
                </a:lnTo>
                <a:lnTo>
                  <a:pt x="0" y="0"/>
                </a:lnTo>
                <a:close/>
              </a:path>
            </a:pathLst>
          </a:custGeom>
          <a:blipFill>
            <a:blip r:embed="rId4"/>
            <a:stretch>
              <a:fillRect l="-4761" t="-4426" r="-94576" b="-211578"/>
            </a:stretch>
          </a:blipFill>
        </p:spPr>
      </p:sp>
      <p:sp>
        <p:nvSpPr>
          <p:cNvPr name="TextBox 12" id="12"/>
          <p:cNvSpPr txBox="true"/>
          <p:nvPr/>
        </p:nvSpPr>
        <p:spPr>
          <a:xfrm rot="0">
            <a:off x="174712" y="1750854"/>
            <a:ext cx="6779041" cy="754380"/>
          </a:xfrm>
          <a:prstGeom prst="rect">
            <a:avLst/>
          </a:prstGeom>
        </p:spPr>
        <p:txBody>
          <a:bodyPr anchor="t" rtlCol="false" tIns="0" lIns="0" bIns="0" rIns="0">
            <a:spAutoFit/>
          </a:bodyPr>
          <a:lstStyle/>
          <a:p>
            <a:pPr algn="ctr">
              <a:lnSpc>
                <a:spcPts val="5520"/>
              </a:lnSpc>
            </a:pPr>
            <a:r>
              <a:rPr lang="en-US" sz="4800">
                <a:solidFill>
                  <a:srgbClr val="FFFFFF"/>
                </a:solidFill>
                <a:latin typeface="Arabica"/>
              </a:rPr>
              <a:t> LOCAL LYMPH NODE ASSAY: DA </a:t>
            </a:r>
          </a:p>
        </p:txBody>
      </p:sp>
      <p:sp>
        <p:nvSpPr>
          <p:cNvPr name="TextBox 13" id="13"/>
          <p:cNvSpPr txBox="true"/>
          <p:nvPr/>
        </p:nvSpPr>
        <p:spPr>
          <a:xfrm rot="0">
            <a:off x="411341" y="9820966"/>
            <a:ext cx="17239306" cy="631571"/>
          </a:xfrm>
          <a:prstGeom prst="rect">
            <a:avLst/>
          </a:prstGeom>
        </p:spPr>
        <p:txBody>
          <a:bodyPr anchor="t" rtlCol="false" tIns="0" lIns="0" bIns="0" rIns="0">
            <a:spAutoFit/>
          </a:bodyPr>
          <a:lstStyle/>
          <a:p>
            <a:pPr algn="just">
              <a:lnSpc>
                <a:spcPts val="1582"/>
              </a:lnSpc>
            </a:pPr>
            <a:r>
              <a:rPr lang="en-US" sz="1400">
                <a:solidFill>
                  <a:srgbClr val="FFFFFF"/>
                </a:solidFill>
                <a:latin typeface="Arabica"/>
              </a:rPr>
              <a:t>STRICKLAND, J., STACK, F., BURNS, T., ALLEN, D., CASEY, W., &amp; STOKES, W. (2012). EVALUATION OF TWO NONRADIOLABELED MURINE LOCAL LYMPH NODE ASSAYS (LLNA) FOR POTENCY CATEGORIZATION OF SUBSTANCES CAUSING ALLERGIC CONTACT DERMATITIS IN HUMANS. HTTPS://WWW.SEMANTICSCHOLAR.ORG/PAPER/EVALUATION-OF-TWO-NONRADIOLABELED-MURINE-LOCAL-NODE-STRICKLAND-STACK/12D0033DA99F1CD74E612B99C5753FAED1B651B2</a:t>
            </a:r>
          </a:p>
          <a:p>
            <a:pPr algn="just">
              <a:lnSpc>
                <a:spcPts val="1582"/>
              </a:lnSpc>
              <a:spcBef>
                <a:spcPct val="0"/>
              </a:spcBef>
            </a:pPr>
          </a:p>
        </p:txBody>
      </p:sp>
      <p:grpSp>
        <p:nvGrpSpPr>
          <p:cNvPr name="Group 14" id="14"/>
          <p:cNvGrpSpPr/>
          <p:nvPr/>
        </p:nvGrpSpPr>
        <p:grpSpPr>
          <a:xfrm rot="0">
            <a:off x="17259300" y="246007"/>
            <a:ext cx="782693" cy="782693"/>
            <a:chOff x="0" y="0"/>
            <a:chExt cx="1043591" cy="1043591"/>
          </a:xfrm>
        </p:grpSpPr>
        <p:grpSp>
          <p:nvGrpSpPr>
            <p:cNvPr name="Group 15" id="15"/>
            <p:cNvGrpSpPr/>
            <p:nvPr/>
          </p:nvGrpSpPr>
          <p:grpSpPr>
            <a:xfrm rot="0">
              <a:off x="0" y="0"/>
              <a:ext cx="1043591" cy="10435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18</a:t>
              </a:r>
            </a:p>
          </p:txBody>
        </p:sp>
      </p:grpSp>
      <p:sp>
        <p:nvSpPr>
          <p:cNvPr name="Freeform 19" id="19"/>
          <p:cNvSpPr/>
          <p:nvPr/>
        </p:nvSpPr>
        <p:spPr>
          <a:xfrm flipH="false" flipV="false" rot="0">
            <a:off x="5895884" y="4626697"/>
            <a:ext cx="2914487" cy="1894417"/>
          </a:xfrm>
          <a:custGeom>
            <a:avLst/>
            <a:gdLst/>
            <a:ahLst/>
            <a:cxnLst/>
            <a:rect r="r" b="b" t="t" l="l"/>
            <a:pathLst>
              <a:path h="1894417" w="2914487">
                <a:moveTo>
                  <a:pt x="0" y="0"/>
                </a:moveTo>
                <a:lnTo>
                  <a:pt x="2914487" y="0"/>
                </a:lnTo>
                <a:lnTo>
                  <a:pt x="2914487" y="1894417"/>
                </a:lnTo>
                <a:lnTo>
                  <a:pt x="0" y="1894417"/>
                </a:lnTo>
                <a:lnTo>
                  <a:pt x="0" y="0"/>
                </a:lnTo>
                <a:close/>
              </a:path>
            </a:pathLst>
          </a:custGeom>
          <a:blipFill>
            <a:blip r:embed="rId4"/>
            <a:stretch>
              <a:fillRect l="-201276" t="-12583" r="-11684" b="-441641"/>
            </a:stretch>
          </a:blipFill>
        </p:spPr>
      </p:sp>
      <p:sp>
        <p:nvSpPr>
          <p:cNvPr name="Freeform 20" id="20"/>
          <p:cNvSpPr/>
          <p:nvPr/>
        </p:nvSpPr>
        <p:spPr>
          <a:xfrm flipH="false" flipV="false" rot="0">
            <a:off x="10236007" y="2706434"/>
            <a:ext cx="7805986" cy="5887343"/>
          </a:xfrm>
          <a:custGeom>
            <a:avLst/>
            <a:gdLst/>
            <a:ahLst/>
            <a:cxnLst/>
            <a:rect r="r" b="b" t="t" l="l"/>
            <a:pathLst>
              <a:path h="5887343" w="7805986">
                <a:moveTo>
                  <a:pt x="0" y="0"/>
                </a:moveTo>
                <a:lnTo>
                  <a:pt x="7805986" y="0"/>
                </a:lnTo>
                <a:lnTo>
                  <a:pt x="7805986" y="5887343"/>
                </a:lnTo>
                <a:lnTo>
                  <a:pt x="0" y="5887343"/>
                </a:lnTo>
                <a:lnTo>
                  <a:pt x="0" y="0"/>
                </a:lnTo>
                <a:close/>
              </a:path>
            </a:pathLst>
          </a:custGeom>
          <a:blipFill>
            <a:blip r:embed="rId4"/>
            <a:stretch>
              <a:fillRect l="-3219" t="-57707" r="-2154" b="-3116"/>
            </a:stretch>
          </a:blipFill>
        </p:spPr>
      </p:sp>
      <p:sp>
        <p:nvSpPr>
          <p:cNvPr name="AutoShape 21" id="21"/>
          <p:cNvSpPr/>
          <p:nvPr/>
        </p:nvSpPr>
        <p:spPr>
          <a:xfrm flipV="true">
            <a:off x="4348517" y="5612005"/>
            <a:ext cx="1483686" cy="0"/>
          </a:xfrm>
          <a:prstGeom prst="line">
            <a:avLst/>
          </a:prstGeom>
          <a:ln cap="flat" w="76200">
            <a:solidFill>
              <a:srgbClr val="FFFFFF"/>
            </a:solidFill>
            <a:prstDash val="solid"/>
            <a:headEnd type="none" len="sm" w="sm"/>
            <a:tailEnd type="arrow" len="sm" w="med"/>
          </a:ln>
        </p:spPr>
      </p:sp>
      <p:sp>
        <p:nvSpPr>
          <p:cNvPr name="AutoShape 22" id="22"/>
          <p:cNvSpPr/>
          <p:nvPr/>
        </p:nvSpPr>
        <p:spPr>
          <a:xfrm>
            <a:off x="8874053" y="5650105"/>
            <a:ext cx="1361954" cy="0"/>
          </a:xfrm>
          <a:prstGeom prst="line">
            <a:avLst/>
          </a:prstGeom>
          <a:ln cap="flat" w="76200">
            <a:solidFill>
              <a:srgbClr val="FFFFFF"/>
            </a:solidFill>
            <a:prstDash val="solid"/>
            <a:headEnd type="none" len="sm" w="sm"/>
            <a:tailEnd type="arrow" len="sm" w="me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6179840" y="5669549"/>
            <a:ext cx="1502789" cy="3588751"/>
          </a:xfrm>
          <a:custGeom>
            <a:avLst/>
            <a:gdLst/>
            <a:ahLst/>
            <a:cxnLst/>
            <a:rect r="r" b="b" t="t" l="l"/>
            <a:pathLst>
              <a:path h="3588751" w="1502789">
                <a:moveTo>
                  <a:pt x="0" y="0"/>
                </a:moveTo>
                <a:lnTo>
                  <a:pt x="1502790" y="0"/>
                </a:lnTo>
                <a:lnTo>
                  <a:pt x="1502790" y="3588751"/>
                </a:lnTo>
                <a:lnTo>
                  <a:pt x="0" y="358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96955" y="5669549"/>
            <a:ext cx="1502789" cy="3588751"/>
          </a:xfrm>
          <a:custGeom>
            <a:avLst/>
            <a:gdLst/>
            <a:ahLst/>
            <a:cxnLst/>
            <a:rect r="r" b="b" t="t" l="l"/>
            <a:pathLst>
              <a:path h="3588751" w="1502789">
                <a:moveTo>
                  <a:pt x="0" y="0"/>
                </a:moveTo>
                <a:lnTo>
                  <a:pt x="1502789" y="0"/>
                </a:lnTo>
                <a:lnTo>
                  <a:pt x="1502789" y="3588751"/>
                </a:lnTo>
                <a:lnTo>
                  <a:pt x="0" y="358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14069" y="5669549"/>
            <a:ext cx="1502789" cy="3588751"/>
          </a:xfrm>
          <a:custGeom>
            <a:avLst/>
            <a:gdLst/>
            <a:ahLst/>
            <a:cxnLst/>
            <a:rect r="r" b="b" t="t" l="l"/>
            <a:pathLst>
              <a:path h="3588751" w="1502789">
                <a:moveTo>
                  <a:pt x="0" y="0"/>
                </a:moveTo>
                <a:lnTo>
                  <a:pt x="1502789" y="0"/>
                </a:lnTo>
                <a:lnTo>
                  <a:pt x="1502789" y="3588751"/>
                </a:lnTo>
                <a:lnTo>
                  <a:pt x="0" y="358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536365"/>
            <a:ext cx="6651480" cy="1275028"/>
            <a:chOff x="0" y="0"/>
            <a:chExt cx="8868640" cy="1700037"/>
          </a:xfrm>
        </p:grpSpPr>
        <p:grpSp>
          <p:nvGrpSpPr>
            <p:cNvPr name="Group 7" id="7"/>
            <p:cNvGrpSpPr/>
            <p:nvPr/>
          </p:nvGrpSpPr>
          <p:grpSpPr>
            <a:xfrm rot="0">
              <a:off x="0" y="0"/>
              <a:ext cx="8239787" cy="1700037"/>
              <a:chOff x="0" y="0"/>
              <a:chExt cx="1627612" cy="335810"/>
            </a:xfrm>
          </p:grpSpPr>
          <p:sp>
            <p:nvSpPr>
              <p:cNvPr name="Freeform 8" id="8"/>
              <p:cNvSpPr/>
              <p:nvPr/>
            </p:nvSpPr>
            <p:spPr>
              <a:xfrm flipH="false" flipV="false" rot="0">
                <a:off x="0" y="0"/>
                <a:ext cx="1627612" cy="335810"/>
              </a:xfrm>
              <a:custGeom>
                <a:avLst/>
                <a:gdLst/>
                <a:ahLst/>
                <a:cxnLst/>
                <a:rect r="r" b="b" t="t" l="l"/>
                <a:pathLst>
                  <a:path h="335810" w="1627612">
                    <a:moveTo>
                      <a:pt x="1424412" y="0"/>
                    </a:moveTo>
                    <a:lnTo>
                      <a:pt x="0" y="0"/>
                    </a:lnTo>
                    <a:lnTo>
                      <a:pt x="0" y="335810"/>
                    </a:lnTo>
                    <a:lnTo>
                      <a:pt x="1424412" y="335810"/>
                    </a:lnTo>
                    <a:lnTo>
                      <a:pt x="1627612" y="167905"/>
                    </a:lnTo>
                    <a:lnTo>
                      <a:pt x="1424412" y="0"/>
                    </a:lnTo>
                    <a:close/>
                  </a:path>
                </a:pathLst>
              </a:custGeom>
              <a:solidFill>
                <a:srgbClr val="0E3F8D"/>
              </a:solidFill>
            </p:spPr>
          </p:sp>
          <p:sp>
            <p:nvSpPr>
              <p:cNvPr name="TextBox 9" id="9"/>
              <p:cNvSpPr txBox="true"/>
              <p:nvPr/>
            </p:nvSpPr>
            <p:spPr>
              <a:xfrm>
                <a:off x="0" y="-38100"/>
                <a:ext cx="1513312" cy="37391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80463" y="245329"/>
              <a:ext cx="8288177" cy="1171279"/>
            </a:xfrm>
            <a:prstGeom prst="rect">
              <a:avLst/>
            </a:prstGeom>
          </p:spPr>
          <p:txBody>
            <a:bodyPr anchor="t" rtlCol="false" tIns="0" lIns="0" bIns="0" rIns="0">
              <a:spAutoFit/>
            </a:bodyPr>
            <a:lstStyle/>
            <a:p>
              <a:pPr algn="l" marL="0" indent="0" lvl="0">
                <a:lnSpc>
                  <a:spcPts val="6327"/>
                </a:lnSpc>
                <a:spcBef>
                  <a:spcPct val="0"/>
                </a:spcBef>
              </a:pPr>
              <a:r>
                <a:rPr lang="en-US" sz="5599">
                  <a:solidFill>
                    <a:srgbClr val="FFFFFF"/>
                  </a:solidFill>
                  <a:cs typeface="Arabica"/>
                </a:rPr>
                <a:t>ที่มาและความสำคัญ</a:t>
              </a:r>
            </a:p>
          </p:txBody>
        </p:sp>
      </p:grpSp>
      <p:sp>
        <p:nvSpPr>
          <p:cNvPr name="Freeform 11" id="11"/>
          <p:cNvSpPr/>
          <p:nvPr/>
        </p:nvSpPr>
        <p:spPr>
          <a:xfrm flipH="false" flipV="false" rot="0">
            <a:off x="6335433" y="1028700"/>
            <a:ext cx="1347197" cy="3217186"/>
          </a:xfrm>
          <a:custGeom>
            <a:avLst/>
            <a:gdLst/>
            <a:ahLst/>
            <a:cxnLst/>
            <a:rect r="r" b="b" t="t" l="l"/>
            <a:pathLst>
              <a:path h="3217186" w="1347197">
                <a:moveTo>
                  <a:pt x="0" y="0"/>
                </a:moveTo>
                <a:lnTo>
                  <a:pt x="1347197" y="0"/>
                </a:lnTo>
                <a:lnTo>
                  <a:pt x="1347197" y="3217186"/>
                </a:lnTo>
                <a:lnTo>
                  <a:pt x="0" y="3217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398428" y="1218581"/>
            <a:ext cx="745572" cy="2366895"/>
          </a:xfrm>
          <a:custGeom>
            <a:avLst/>
            <a:gdLst/>
            <a:ahLst/>
            <a:cxnLst/>
            <a:rect r="r" b="b" t="t" l="l"/>
            <a:pathLst>
              <a:path h="2366895" w="745572">
                <a:moveTo>
                  <a:pt x="0" y="0"/>
                </a:moveTo>
                <a:lnTo>
                  <a:pt x="745572" y="0"/>
                </a:lnTo>
                <a:lnTo>
                  <a:pt x="745572" y="2366895"/>
                </a:lnTo>
                <a:lnTo>
                  <a:pt x="0" y="2366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705975" y="1219584"/>
            <a:ext cx="2569281" cy="2420263"/>
          </a:xfrm>
          <a:custGeom>
            <a:avLst/>
            <a:gdLst/>
            <a:ahLst/>
            <a:cxnLst/>
            <a:rect r="r" b="b" t="t" l="l"/>
            <a:pathLst>
              <a:path h="2420263" w="2569281">
                <a:moveTo>
                  <a:pt x="0" y="0"/>
                </a:moveTo>
                <a:lnTo>
                  <a:pt x="2569281" y="0"/>
                </a:lnTo>
                <a:lnTo>
                  <a:pt x="2569281" y="2420264"/>
                </a:lnTo>
                <a:lnTo>
                  <a:pt x="0" y="24202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4214056" y="3585476"/>
            <a:ext cx="2540468" cy="2543048"/>
          </a:xfrm>
          <a:custGeom>
            <a:avLst/>
            <a:gdLst/>
            <a:ahLst/>
            <a:cxnLst/>
            <a:rect r="r" b="b" t="t" l="l"/>
            <a:pathLst>
              <a:path h="2543048" w="2540468">
                <a:moveTo>
                  <a:pt x="0" y="0"/>
                </a:moveTo>
                <a:lnTo>
                  <a:pt x="2540468" y="0"/>
                </a:lnTo>
                <a:lnTo>
                  <a:pt x="2540468" y="2543048"/>
                </a:lnTo>
                <a:lnTo>
                  <a:pt x="0" y="25430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256956" y="5164851"/>
            <a:ext cx="4608560"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ทดสอบความเป็นพิษทางผิวหนัง</a:t>
            </a:r>
          </a:p>
        </p:txBody>
      </p:sp>
      <p:sp>
        <p:nvSpPr>
          <p:cNvPr name="AutoShape 16" id="16"/>
          <p:cNvSpPr/>
          <p:nvPr/>
        </p:nvSpPr>
        <p:spPr>
          <a:xfrm flipV="true">
            <a:off x="4190088" y="2637293"/>
            <a:ext cx="2145346" cy="1245693"/>
          </a:xfrm>
          <a:prstGeom prst="line">
            <a:avLst/>
          </a:prstGeom>
          <a:ln cap="flat" w="76200">
            <a:solidFill>
              <a:srgbClr val="FFFFFF"/>
            </a:solidFill>
            <a:prstDash val="solid"/>
            <a:headEnd type="none" len="sm" w="sm"/>
            <a:tailEnd type="arrow" len="sm" w="med"/>
          </a:ln>
        </p:spPr>
      </p:sp>
      <p:sp>
        <p:nvSpPr>
          <p:cNvPr name="AutoShape 17" id="17"/>
          <p:cNvSpPr/>
          <p:nvPr/>
        </p:nvSpPr>
        <p:spPr>
          <a:xfrm>
            <a:off x="3561236" y="5669549"/>
            <a:ext cx="1701525" cy="1286661"/>
          </a:xfrm>
          <a:prstGeom prst="line">
            <a:avLst/>
          </a:prstGeom>
          <a:ln cap="flat" w="76200">
            <a:solidFill>
              <a:srgbClr val="FFFFFF"/>
            </a:solidFill>
            <a:prstDash val="solid"/>
            <a:headEnd type="none" len="sm" w="sm"/>
            <a:tailEnd type="arrow" len="sm" w="med"/>
          </a:ln>
        </p:spPr>
      </p:sp>
      <p:sp>
        <p:nvSpPr>
          <p:cNvPr name="AutoShape 18" id="18"/>
          <p:cNvSpPr/>
          <p:nvPr/>
        </p:nvSpPr>
        <p:spPr>
          <a:xfrm>
            <a:off x="12832931" y="3353031"/>
            <a:ext cx="1381125" cy="1503969"/>
          </a:xfrm>
          <a:prstGeom prst="line">
            <a:avLst/>
          </a:prstGeom>
          <a:ln cap="flat" w="76200">
            <a:solidFill>
              <a:srgbClr val="FFFFFF"/>
            </a:solidFill>
            <a:prstDash val="solid"/>
            <a:headEnd type="none" len="sm" w="sm"/>
            <a:tailEnd type="arrow" len="sm" w="med"/>
          </a:ln>
        </p:spPr>
      </p:sp>
      <p:sp>
        <p:nvSpPr>
          <p:cNvPr name="Freeform 19" id="19"/>
          <p:cNvSpPr/>
          <p:nvPr/>
        </p:nvSpPr>
        <p:spPr>
          <a:xfrm flipH="false" flipV="false" rot="1235010">
            <a:off x="4226839" y="6018401"/>
            <a:ext cx="1287398" cy="1096673"/>
          </a:xfrm>
          <a:custGeom>
            <a:avLst/>
            <a:gdLst/>
            <a:ahLst/>
            <a:cxnLst/>
            <a:rect r="r" b="b" t="t" l="l"/>
            <a:pathLst>
              <a:path h="1096673" w="1287398">
                <a:moveTo>
                  <a:pt x="0" y="0"/>
                </a:moveTo>
                <a:lnTo>
                  <a:pt x="1287398" y="0"/>
                </a:lnTo>
                <a:lnTo>
                  <a:pt x="1287398" y="1096672"/>
                </a:lnTo>
                <a:lnTo>
                  <a:pt x="0" y="10966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7587481" y="9382125"/>
            <a:ext cx="2977983"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ทดสอบในสัตว์ทดลอง</a:t>
            </a:r>
          </a:p>
        </p:txBody>
      </p:sp>
      <p:sp>
        <p:nvSpPr>
          <p:cNvPr name="TextBox 21" id="21"/>
          <p:cNvSpPr txBox="true"/>
          <p:nvPr/>
        </p:nvSpPr>
        <p:spPr>
          <a:xfrm rot="0">
            <a:off x="6651480" y="4366526"/>
            <a:ext cx="5587371"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ทดสอบในสัตว์ทดลอง หลอดทดลองและแบบจำลองในคอมพิวเตอร์</a:t>
            </a:r>
          </a:p>
        </p:txBody>
      </p:sp>
      <p:sp>
        <p:nvSpPr>
          <p:cNvPr name="TextBox 22" id="22"/>
          <p:cNvSpPr txBox="true"/>
          <p:nvPr/>
        </p:nvSpPr>
        <p:spPr>
          <a:xfrm rot="0">
            <a:off x="13916970" y="6451512"/>
            <a:ext cx="3693087"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ความเป็นพิษทางผิวหนัง</a:t>
            </a:r>
          </a:p>
        </p:txBody>
      </p:sp>
      <p:sp>
        <p:nvSpPr>
          <p:cNvPr name="TextBox 23" id="23"/>
          <p:cNvSpPr txBox="true"/>
          <p:nvPr/>
        </p:nvSpPr>
        <p:spPr>
          <a:xfrm rot="0">
            <a:off x="3848490" y="6990656"/>
            <a:ext cx="1022048"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อดีต</a:t>
            </a:r>
          </a:p>
        </p:txBody>
      </p:sp>
      <p:sp>
        <p:nvSpPr>
          <p:cNvPr name="TextBox 24" id="24"/>
          <p:cNvSpPr txBox="true"/>
          <p:nvPr/>
        </p:nvSpPr>
        <p:spPr>
          <a:xfrm rot="0">
            <a:off x="4643876" y="2318377"/>
            <a:ext cx="1022048"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ปัจจุบัน</a:t>
            </a:r>
          </a:p>
        </p:txBody>
      </p:sp>
      <p:sp>
        <p:nvSpPr>
          <p:cNvPr name="Freeform 25" id="25"/>
          <p:cNvSpPr/>
          <p:nvPr/>
        </p:nvSpPr>
        <p:spPr>
          <a:xfrm flipH="false" flipV="false" rot="0">
            <a:off x="16232908" y="8727097"/>
            <a:ext cx="1872830" cy="1062405"/>
          </a:xfrm>
          <a:custGeom>
            <a:avLst/>
            <a:gdLst/>
            <a:ahLst/>
            <a:cxnLst/>
            <a:rect r="r" b="b" t="t" l="l"/>
            <a:pathLst>
              <a:path h="1062405" w="1872830">
                <a:moveTo>
                  <a:pt x="0" y="0"/>
                </a:moveTo>
                <a:lnTo>
                  <a:pt x="1872830" y="0"/>
                </a:lnTo>
                <a:lnTo>
                  <a:pt x="1872830" y="1062406"/>
                </a:lnTo>
                <a:lnTo>
                  <a:pt x="0" y="10624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15711292" y="7422226"/>
            <a:ext cx="1043232" cy="1043232"/>
          </a:xfrm>
          <a:custGeom>
            <a:avLst/>
            <a:gdLst/>
            <a:ahLst/>
            <a:cxnLst/>
            <a:rect r="r" b="b" t="t" l="l"/>
            <a:pathLst>
              <a:path h="1043232" w="1043232">
                <a:moveTo>
                  <a:pt x="0" y="0"/>
                </a:moveTo>
                <a:lnTo>
                  <a:pt x="1043232" y="0"/>
                </a:lnTo>
                <a:lnTo>
                  <a:pt x="1043232" y="1043232"/>
                </a:lnTo>
                <a:lnTo>
                  <a:pt x="0" y="10432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0">
            <a:off x="14868756" y="8521834"/>
            <a:ext cx="1231067" cy="1585684"/>
          </a:xfrm>
          <a:custGeom>
            <a:avLst/>
            <a:gdLst/>
            <a:ahLst/>
            <a:cxnLst/>
            <a:rect r="r" b="b" t="t" l="l"/>
            <a:pathLst>
              <a:path h="1585684" w="1231067">
                <a:moveTo>
                  <a:pt x="0" y="0"/>
                </a:moveTo>
                <a:lnTo>
                  <a:pt x="1231068" y="0"/>
                </a:lnTo>
                <a:lnTo>
                  <a:pt x="1231068" y="1585684"/>
                </a:lnTo>
                <a:lnTo>
                  <a:pt x="0" y="15856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8" id="28"/>
          <p:cNvSpPr/>
          <p:nvPr/>
        </p:nvSpPr>
        <p:spPr>
          <a:xfrm flipH="false" flipV="false" rot="0">
            <a:off x="1936599" y="2580251"/>
            <a:ext cx="2138554" cy="2455542"/>
          </a:xfrm>
          <a:custGeom>
            <a:avLst/>
            <a:gdLst/>
            <a:ahLst/>
            <a:cxnLst/>
            <a:rect r="r" b="b" t="t" l="l"/>
            <a:pathLst>
              <a:path h="2455542" w="2138554">
                <a:moveTo>
                  <a:pt x="0" y="0"/>
                </a:moveTo>
                <a:lnTo>
                  <a:pt x="2138553" y="0"/>
                </a:lnTo>
                <a:lnTo>
                  <a:pt x="2138553" y="2455542"/>
                </a:lnTo>
                <a:lnTo>
                  <a:pt x="0" y="24555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9" id="29"/>
          <p:cNvGrpSpPr/>
          <p:nvPr/>
        </p:nvGrpSpPr>
        <p:grpSpPr>
          <a:xfrm rot="0">
            <a:off x="17259300" y="246007"/>
            <a:ext cx="782693" cy="782693"/>
            <a:chOff x="0" y="0"/>
            <a:chExt cx="1043591" cy="1043591"/>
          </a:xfrm>
        </p:grpSpPr>
        <p:grpSp>
          <p:nvGrpSpPr>
            <p:cNvPr name="Group 30" id="30"/>
            <p:cNvGrpSpPr/>
            <p:nvPr/>
          </p:nvGrpSpPr>
          <p:grpSpPr>
            <a:xfrm rot="0">
              <a:off x="0" y="0"/>
              <a:ext cx="1043591" cy="104359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331704" y="-104950"/>
              <a:ext cx="380182"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50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8" id="8"/>
          <p:cNvSpPr txBox="true"/>
          <p:nvPr/>
        </p:nvSpPr>
        <p:spPr>
          <a:xfrm rot="0">
            <a:off x="7767713" y="2765244"/>
            <a:ext cx="9453487" cy="143954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เซลล์ KERATINOSENSTM เป็นเซลล์ไลน์เคราติโนไซต์ของมนุษย์ที่มี LUCIFERASE อยู่ ภายใต้ยีน AKR1C2 โดยจะเพิ่มจำนวนขึ้นหากได้รับสารก่อภูมิแพ้</a:t>
            </a:r>
          </a:p>
        </p:txBody>
      </p:sp>
      <p:sp>
        <p:nvSpPr>
          <p:cNvPr name="TextBox 9" id="9"/>
          <p:cNvSpPr txBox="true"/>
          <p:nvPr/>
        </p:nvSpPr>
        <p:spPr>
          <a:xfrm rot="0">
            <a:off x="7767713" y="4863568"/>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นำเซลล์ KERATINOSENSTM ไปทดสอบกับสารเคมีแบ่งเป็นกลุ่มทดสอบและกลุ่มควบคุม (ไม่ได้รับสารเคมี) แล้วบ่ม 48 ชั่วโมง ที่อุณหภูมิ 37±1 °C</a:t>
            </a:r>
          </a:p>
        </p:txBody>
      </p:sp>
      <p:sp>
        <p:nvSpPr>
          <p:cNvPr name="TextBox 10" id="10"/>
          <p:cNvSpPr txBox="true"/>
          <p:nvPr/>
        </p:nvSpPr>
        <p:spPr>
          <a:xfrm rot="0">
            <a:off x="7805813" y="6817564"/>
            <a:ext cx="9453487" cy="143954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วัดความเข้มข้นของ LUCIFERASE ของกลุ่มทดสอบเทียบกับกลุ่มควบคุม โดยความเข้มข้นของสารเคมีที่ใช้ต้องอยู่ใน SUB-CYTOTOXIC CONCENTRATION</a:t>
            </a:r>
          </a:p>
        </p:txBody>
      </p:sp>
      <p:sp>
        <p:nvSpPr>
          <p:cNvPr name="TextBox 11" id="11"/>
          <p:cNvSpPr txBox="true"/>
          <p:nvPr/>
        </p:nvSpPr>
        <p:spPr>
          <a:xfrm rot="0">
            <a:off x="7805813" y="9055172"/>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 โดยเทียบระหว่างกลุ่มที่ทดสอบกับกลุ่มควบคุม</a:t>
            </a:r>
          </a:p>
        </p:txBody>
      </p:sp>
      <p:sp>
        <p:nvSpPr>
          <p:cNvPr name="AutoShape 12" id="12"/>
          <p:cNvSpPr/>
          <p:nvPr/>
        </p:nvSpPr>
        <p:spPr>
          <a:xfrm>
            <a:off x="12494456" y="4204789"/>
            <a:ext cx="0" cy="677829"/>
          </a:xfrm>
          <a:prstGeom prst="line">
            <a:avLst/>
          </a:prstGeom>
          <a:ln cap="flat" w="76200">
            <a:solidFill>
              <a:srgbClr val="FFFFFF"/>
            </a:solidFill>
            <a:prstDash val="solid"/>
            <a:headEnd type="none" len="sm" w="sm"/>
            <a:tailEnd type="arrow" len="sm" w="med"/>
          </a:ln>
        </p:spPr>
      </p:sp>
      <p:sp>
        <p:nvSpPr>
          <p:cNvPr name="AutoShape 13" id="13"/>
          <p:cNvSpPr/>
          <p:nvPr/>
        </p:nvSpPr>
        <p:spPr>
          <a:xfrm>
            <a:off x="12570656" y="5836388"/>
            <a:ext cx="0" cy="903642"/>
          </a:xfrm>
          <a:prstGeom prst="line">
            <a:avLst/>
          </a:prstGeom>
          <a:ln cap="flat" w="76200">
            <a:solidFill>
              <a:srgbClr val="FFFFFF"/>
            </a:solidFill>
            <a:prstDash val="solid"/>
            <a:headEnd type="none" len="sm" w="sm"/>
            <a:tailEnd type="arrow" len="sm" w="med"/>
          </a:ln>
        </p:spPr>
      </p:sp>
      <p:sp>
        <p:nvSpPr>
          <p:cNvPr name="AutoShape 14" id="14"/>
          <p:cNvSpPr/>
          <p:nvPr/>
        </p:nvSpPr>
        <p:spPr>
          <a:xfrm>
            <a:off x="12532556" y="8257109"/>
            <a:ext cx="0" cy="817113"/>
          </a:xfrm>
          <a:prstGeom prst="line">
            <a:avLst/>
          </a:prstGeom>
          <a:ln cap="flat" w="76200">
            <a:solidFill>
              <a:srgbClr val="FFFFFF"/>
            </a:solidFill>
            <a:prstDash val="solid"/>
            <a:headEnd type="none" len="sm" w="sm"/>
            <a:tailEnd type="arrow" len="sm" w="med"/>
          </a:ln>
        </p:spPr>
      </p:sp>
      <p:grpSp>
        <p:nvGrpSpPr>
          <p:cNvPr name="Group 15" id="15"/>
          <p:cNvGrpSpPr/>
          <p:nvPr/>
        </p:nvGrpSpPr>
        <p:grpSpPr>
          <a:xfrm rot="0">
            <a:off x="0" y="1614742"/>
            <a:ext cx="12570656" cy="1043305"/>
            <a:chOff x="0" y="0"/>
            <a:chExt cx="3310790" cy="274780"/>
          </a:xfrm>
        </p:grpSpPr>
        <p:sp>
          <p:nvSpPr>
            <p:cNvPr name="Freeform 16" id="16"/>
            <p:cNvSpPr/>
            <p:nvPr/>
          </p:nvSpPr>
          <p:spPr>
            <a:xfrm flipH="false" flipV="false" rot="0">
              <a:off x="0" y="0"/>
              <a:ext cx="3310790" cy="274780"/>
            </a:xfrm>
            <a:custGeom>
              <a:avLst/>
              <a:gdLst/>
              <a:ahLst/>
              <a:cxnLst/>
              <a:rect r="r" b="b" t="t" l="l"/>
              <a:pathLst>
                <a:path h="274780" w="3310790">
                  <a:moveTo>
                    <a:pt x="3107590" y="0"/>
                  </a:moveTo>
                  <a:lnTo>
                    <a:pt x="0" y="0"/>
                  </a:lnTo>
                  <a:lnTo>
                    <a:pt x="0" y="274780"/>
                  </a:lnTo>
                  <a:lnTo>
                    <a:pt x="3107590" y="274780"/>
                  </a:lnTo>
                  <a:lnTo>
                    <a:pt x="3310790" y="137390"/>
                  </a:lnTo>
                  <a:lnTo>
                    <a:pt x="3107590" y="0"/>
                  </a:lnTo>
                  <a:close/>
                </a:path>
              </a:pathLst>
            </a:custGeom>
            <a:solidFill>
              <a:srgbClr val="7382A2"/>
            </a:solidFill>
          </p:spPr>
        </p:sp>
        <p:sp>
          <p:nvSpPr>
            <p:cNvPr name="TextBox 17" id="17"/>
            <p:cNvSpPr txBox="true"/>
            <p:nvPr/>
          </p:nvSpPr>
          <p:spPr>
            <a:xfrm>
              <a:off x="0" y="-38100"/>
              <a:ext cx="3196490" cy="31288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18002" y="1852808"/>
            <a:ext cx="11517438"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THE ARE-NRF2 LUCIFERASE KERATINOSENSTM TEST METHOD</a:t>
            </a:r>
          </a:p>
        </p:txBody>
      </p:sp>
      <p:grpSp>
        <p:nvGrpSpPr>
          <p:cNvPr name="Group 19" id="19"/>
          <p:cNvGrpSpPr/>
          <p:nvPr/>
        </p:nvGrpSpPr>
        <p:grpSpPr>
          <a:xfrm rot="0">
            <a:off x="17259300" y="246007"/>
            <a:ext cx="782693" cy="782693"/>
            <a:chOff x="0" y="0"/>
            <a:chExt cx="1043591" cy="1043591"/>
          </a:xfrm>
        </p:grpSpPr>
        <p:grpSp>
          <p:nvGrpSpPr>
            <p:cNvPr name="Group 20" id="20"/>
            <p:cNvGrpSpPr/>
            <p:nvPr/>
          </p:nvGrpSpPr>
          <p:grpSpPr>
            <a:xfrm rot="0">
              <a:off x="0" y="0"/>
              <a:ext cx="1043591" cy="10435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19</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35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1614742"/>
            <a:ext cx="12570656" cy="1043305"/>
            <a:chOff x="0" y="0"/>
            <a:chExt cx="3310790" cy="274780"/>
          </a:xfrm>
        </p:grpSpPr>
        <p:sp>
          <p:nvSpPr>
            <p:cNvPr name="Freeform 8" id="8"/>
            <p:cNvSpPr/>
            <p:nvPr/>
          </p:nvSpPr>
          <p:spPr>
            <a:xfrm flipH="false" flipV="false" rot="0">
              <a:off x="0" y="0"/>
              <a:ext cx="3310790" cy="274780"/>
            </a:xfrm>
            <a:custGeom>
              <a:avLst/>
              <a:gdLst/>
              <a:ahLst/>
              <a:cxnLst/>
              <a:rect r="r" b="b" t="t" l="l"/>
              <a:pathLst>
                <a:path h="274780" w="3310790">
                  <a:moveTo>
                    <a:pt x="3107590" y="0"/>
                  </a:moveTo>
                  <a:lnTo>
                    <a:pt x="0" y="0"/>
                  </a:lnTo>
                  <a:lnTo>
                    <a:pt x="0" y="274780"/>
                  </a:lnTo>
                  <a:lnTo>
                    <a:pt x="3107590" y="274780"/>
                  </a:lnTo>
                  <a:lnTo>
                    <a:pt x="3310790" y="137390"/>
                  </a:lnTo>
                  <a:lnTo>
                    <a:pt x="3107590" y="0"/>
                  </a:lnTo>
                  <a:close/>
                </a:path>
              </a:pathLst>
            </a:custGeom>
            <a:solidFill>
              <a:srgbClr val="7382A2"/>
            </a:solidFill>
          </p:spPr>
        </p:sp>
        <p:sp>
          <p:nvSpPr>
            <p:cNvPr name="TextBox 9" id="9"/>
            <p:cNvSpPr txBox="true"/>
            <p:nvPr/>
          </p:nvSpPr>
          <p:spPr>
            <a:xfrm>
              <a:off x="0" y="-38100"/>
              <a:ext cx="3196490" cy="3128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537646" y="3163997"/>
            <a:ext cx="7721654" cy="4980213"/>
          </a:xfrm>
          <a:custGeom>
            <a:avLst/>
            <a:gdLst/>
            <a:ahLst/>
            <a:cxnLst/>
            <a:rect r="r" b="b" t="t" l="l"/>
            <a:pathLst>
              <a:path h="4980213" w="7721654">
                <a:moveTo>
                  <a:pt x="0" y="0"/>
                </a:moveTo>
                <a:lnTo>
                  <a:pt x="7721654" y="0"/>
                </a:lnTo>
                <a:lnTo>
                  <a:pt x="7721654" y="4980213"/>
                </a:lnTo>
                <a:lnTo>
                  <a:pt x="0" y="4980213"/>
                </a:lnTo>
                <a:lnTo>
                  <a:pt x="0" y="0"/>
                </a:lnTo>
                <a:close/>
              </a:path>
            </a:pathLst>
          </a:custGeom>
          <a:blipFill>
            <a:blip r:embed="rId4"/>
            <a:stretch>
              <a:fillRect l="-185840" t="-169146" r="-96465" b="-64276"/>
            </a:stretch>
          </a:blipFill>
        </p:spPr>
      </p:sp>
      <p:grpSp>
        <p:nvGrpSpPr>
          <p:cNvPr name="Group 11" id="11"/>
          <p:cNvGrpSpPr/>
          <p:nvPr/>
        </p:nvGrpSpPr>
        <p:grpSpPr>
          <a:xfrm rot="0">
            <a:off x="17259300" y="246007"/>
            <a:ext cx="782693" cy="782693"/>
            <a:chOff x="0" y="0"/>
            <a:chExt cx="1043591" cy="1043591"/>
          </a:xfrm>
        </p:grpSpPr>
        <p:grpSp>
          <p:nvGrpSpPr>
            <p:cNvPr name="Group 12" id="12"/>
            <p:cNvGrpSpPr/>
            <p:nvPr/>
          </p:nvGrpSpPr>
          <p:grpSpPr>
            <a:xfrm rot="0">
              <a:off x="0" y="0"/>
              <a:ext cx="1043591" cy="10435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20</a:t>
              </a:r>
            </a:p>
          </p:txBody>
        </p:sp>
      </p:grpSp>
      <p:sp>
        <p:nvSpPr>
          <p:cNvPr name="Freeform 16" id="16"/>
          <p:cNvSpPr/>
          <p:nvPr/>
        </p:nvSpPr>
        <p:spPr>
          <a:xfrm flipH="false" flipV="false" rot="0">
            <a:off x="1028700" y="3163997"/>
            <a:ext cx="7824713" cy="4980213"/>
          </a:xfrm>
          <a:custGeom>
            <a:avLst/>
            <a:gdLst/>
            <a:ahLst/>
            <a:cxnLst/>
            <a:rect r="r" b="b" t="t" l="l"/>
            <a:pathLst>
              <a:path h="4980213" w="7824713">
                <a:moveTo>
                  <a:pt x="0" y="0"/>
                </a:moveTo>
                <a:lnTo>
                  <a:pt x="7824713" y="0"/>
                </a:lnTo>
                <a:lnTo>
                  <a:pt x="7824713" y="4980213"/>
                </a:lnTo>
                <a:lnTo>
                  <a:pt x="0" y="4980213"/>
                </a:lnTo>
                <a:lnTo>
                  <a:pt x="0" y="0"/>
                </a:lnTo>
                <a:close/>
              </a:path>
            </a:pathLst>
          </a:custGeom>
          <a:blipFill>
            <a:blip r:embed="rId4"/>
            <a:stretch>
              <a:fillRect l="-176775" t="-62135" r="-84972" b="-157569"/>
            </a:stretch>
          </a:blipFill>
        </p:spPr>
      </p:sp>
      <p:grpSp>
        <p:nvGrpSpPr>
          <p:cNvPr name="Group 17" id="17"/>
          <p:cNvGrpSpPr/>
          <p:nvPr/>
        </p:nvGrpSpPr>
        <p:grpSpPr>
          <a:xfrm rot="0">
            <a:off x="1028700" y="8363285"/>
            <a:ext cx="16230600" cy="1160547"/>
            <a:chOff x="0" y="0"/>
            <a:chExt cx="4274726" cy="305659"/>
          </a:xfrm>
        </p:grpSpPr>
        <p:sp>
          <p:nvSpPr>
            <p:cNvPr name="Freeform 18" id="18"/>
            <p:cNvSpPr/>
            <p:nvPr/>
          </p:nvSpPr>
          <p:spPr>
            <a:xfrm flipH="false" flipV="false" rot="0">
              <a:off x="0" y="0"/>
              <a:ext cx="4274726" cy="305659"/>
            </a:xfrm>
            <a:custGeom>
              <a:avLst/>
              <a:gdLst/>
              <a:ahLst/>
              <a:cxnLst/>
              <a:rect r="r" b="b" t="t" l="l"/>
              <a:pathLst>
                <a:path h="305659" w="4274726">
                  <a:moveTo>
                    <a:pt x="24327" y="0"/>
                  </a:moveTo>
                  <a:lnTo>
                    <a:pt x="4250399" y="0"/>
                  </a:lnTo>
                  <a:cubicBezTo>
                    <a:pt x="4263834" y="0"/>
                    <a:pt x="4274726" y="10891"/>
                    <a:pt x="4274726" y="24327"/>
                  </a:cubicBezTo>
                  <a:lnTo>
                    <a:pt x="4274726" y="281332"/>
                  </a:lnTo>
                  <a:cubicBezTo>
                    <a:pt x="4274726" y="294767"/>
                    <a:pt x="4263834" y="305659"/>
                    <a:pt x="4250399" y="305659"/>
                  </a:cubicBezTo>
                  <a:lnTo>
                    <a:pt x="24327" y="305659"/>
                  </a:lnTo>
                  <a:cubicBezTo>
                    <a:pt x="10891" y="305659"/>
                    <a:pt x="0" y="294767"/>
                    <a:pt x="0" y="281332"/>
                  </a:cubicBezTo>
                  <a:lnTo>
                    <a:pt x="0" y="24327"/>
                  </a:lnTo>
                  <a:cubicBezTo>
                    <a:pt x="0" y="10891"/>
                    <a:pt x="10891" y="0"/>
                    <a:pt x="24327" y="0"/>
                  </a:cubicBezTo>
                  <a:close/>
                </a:path>
              </a:pathLst>
            </a:custGeom>
            <a:solidFill>
              <a:srgbClr val="6DA3B6"/>
            </a:solidFill>
          </p:spPr>
        </p:sp>
        <p:sp>
          <p:nvSpPr>
            <p:cNvPr name="TextBox 19" id="19"/>
            <p:cNvSpPr txBox="true"/>
            <p:nvPr/>
          </p:nvSpPr>
          <p:spPr>
            <a:xfrm>
              <a:off x="0" y="-38100"/>
              <a:ext cx="4274726" cy="343759"/>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21" id="21"/>
          <p:cNvSpPr txBox="true"/>
          <p:nvPr/>
        </p:nvSpPr>
        <p:spPr>
          <a:xfrm rot="0">
            <a:off x="318002" y="1852808"/>
            <a:ext cx="11517438"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THE ARE-NRF2 LUCIFERASE KERATINOSENSTM TEST METHOD</a:t>
            </a:r>
          </a:p>
        </p:txBody>
      </p:sp>
      <p:sp>
        <p:nvSpPr>
          <p:cNvPr name="TextBox 22" id="22"/>
          <p:cNvSpPr txBox="true"/>
          <p:nvPr/>
        </p:nvSpPr>
        <p:spPr>
          <a:xfrm rot="0">
            <a:off x="477678" y="10009608"/>
            <a:ext cx="17332645" cy="231521"/>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Emter, R., Ellis, G., &amp; Natsch, A. (2010). Performance of a novel keratinocyte-based reporter cell line to screen skin sensitizers in vitro.</a:t>
            </a:r>
            <a:r>
              <a:rPr lang="en-US" sz="1400">
                <a:solidFill>
                  <a:srgbClr val="FFFFFF"/>
                </a:solidFill>
                <a:latin typeface="Arabica Italics"/>
              </a:rPr>
              <a:t> Toxicology and Applied Pharmacology</a:t>
            </a:r>
            <a:r>
              <a:rPr lang="en-US" sz="1400">
                <a:solidFill>
                  <a:srgbClr val="FFFFFF"/>
                </a:solidFill>
                <a:latin typeface="Arabica"/>
              </a:rPr>
              <a:t>, 245(3), 281–290. https://doi.org/10.1016/j.taap.2010.03.009</a:t>
            </a:r>
          </a:p>
        </p:txBody>
      </p:sp>
      <p:sp>
        <p:nvSpPr>
          <p:cNvPr name="TextBox 23" id="23"/>
          <p:cNvSpPr txBox="true"/>
          <p:nvPr/>
        </p:nvSpPr>
        <p:spPr>
          <a:xfrm rot="0">
            <a:off x="1544668" y="8570941"/>
            <a:ext cx="15198664" cy="726186"/>
          </a:xfrm>
          <a:prstGeom prst="rect">
            <a:avLst/>
          </a:prstGeom>
        </p:spPr>
        <p:txBody>
          <a:bodyPr anchor="t" rtlCol="false" tIns="0" lIns="0" bIns="0" rIns="0">
            <a:spAutoFit/>
          </a:bodyPr>
          <a:lstStyle/>
          <a:p>
            <a:pPr algn="just">
              <a:lnSpc>
                <a:spcPts val="2711"/>
              </a:lnSpc>
              <a:spcBef>
                <a:spcPct val="0"/>
              </a:spcBef>
            </a:pPr>
            <a:r>
              <a:rPr lang="en-US" sz="2400">
                <a:solidFill>
                  <a:srgbClr val="FFFFFF"/>
                </a:solidFill>
                <a:latin typeface="Arabica"/>
              </a:rPr>
              <a:t>Fig. 2. Induction of luciferase activity (open squares) and cellular viability (closed triangles) in the keratinosens assay. Cell were treated with (A) cinnamic aldehyde and (B) p-phenylenediamine in full dose-response analysis according to the SOP.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50000"/>
            </a:blip>
            <a:stretch>
              <a:fillRect l="0" t="0" r="0" b="0"/>
            </a:stretch>
          </a:blipFill>
        </p:spPr>
      </p:sp>
      <p:grpSp>
        <p:nvGrpSpPr>
          <p:cNvPr name="Group 4" id="4"/>
          <p:cNvGrpSpPr/>
          <p:nvPr/>
        </p:nvGrpSpPr>
        <p:grpSpPr>
          <a:xfrm rot="0">
            <a:off x="0" y="1614742"/>
            <a:ext cx="9825164" cy="1051695"/>
            <a:chOff x="0" y="0"/>
            <a:chExt cx="2587698" cy="276990"/>
          </a:xfrm>
        </p:grpSpPr>
        <p:sp>
          <p:nvSpPr>
            <p:cNvPr name="Freeform 5" id="5"/>
            <p:cNvSpPr/>
            <p:nvPr/>
          </p:nvSpPr>
          <p:spPr>
            <a:xfrm flipH="false" flipV="false" rot="0">
              <a:off x="0" y="0"/>
              <a:ext cx="2587697" cy="276990"/>
            </a:xfrm>
            <a:custGeom>
              <a:avLst/>
              <a:gdLst/>
              <a:ahLst/>
              <a:cxnLst/>
              <a:rect r="r" b="b" t="t" l="l"/>
              <a:pathLst>
                <a:path h="276990" w="2587697">
                  <a:moveTo>
                    <a:pt x="2384497" y="0"/>
                  </a:moveTo>
                  <a:lnTo>
                    <a:pt x="0" y="0"/>
                  </a:lnTo>
                  <a:lnTo>
                    <a:pt x="0" y="276990"/>
                  </a:lnTo>
                  <a:lnTo>
                    <a:pt x="2384497" y="276990"/>
                  </a:lnTo>
                  <a:lnTo>
                    <a:pt x="2587697" y="138495"/>
                  </a:lnTo>
                  <a:lnTo>
                    <a:pt x="2384497" y="0"/>
                  </a:lnTo>
                  <a:close/>
                </a:path>
              </a:pathLst>
            </a:custGeom>
            <a:solidFill>
              <a:srgbClr val="7382A2"/>
            </a:solidFill>
          </p:spPr>
        </p:sp>
        <p:sp>
          <p:nvSpPr>
            <p:cNvPr name="TextBox 6" id="6"/>
            <p:cNvSpPr txBox="true"/>
            <p:nvPr/>
          </p:nvSpPr>
          <p:spPr>
            <a:xfrm>
              <a:off x="0" y="-38100"/>
              <a:ext cx="2473398" cy="31509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339714"/>
            <a:ext cx="13126621" cy="1275028"/>
            <a:chOff x="0" y="0"/>
            <a:chExt cx="3457217" cy="335810"/>
          </a:xfrm>
        </p:grpSpPr>
        <p:sp>
          <p:nvSpPr>
            <p:cNvPr name="Freeform 8" id="8"/>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9" id="9"/>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11" id="11"/>
          <p:cNvSpPr txBox="true"/>
          <p:nvPr/>
        </p:nvSpPr>
        <p:spPr>
          <a:xfrm rot="0">
            <a:off x="318002" y="1793879"/>
            <a:ext cx="8815955"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HUMAN CELL LINE ACTIVATION TEST (H-CLAT)</a:t>
            </a:r>
          </a:p>
        </p:txBody>
      </p:sp>
      <p:sp>
        <p:nvSpPr>
          <p:cNvPr name="TextBox 12" id="12"/>
          <p:cNvSpPr txBox="true"/>
          <p:nvPr/>
        </p:nvSpPr>
        <p:spPr>
          <a:xfrm rot="0">
            <a:off x="7767713" y="3359181"/>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นำเซลล์ THP-1 ที่มี CD86 และ CD54 ซึ่งเป็น MARKER บนผิวเซลล์ที่บอกว่า THP-1 ถูกกระตุ้น ไปทดสอบกับสารเคมีเป็นเวลา 24 ชั่วโมง </a:t>
            </a:r>
          </a:p>
        </p:txBody>
      </p:sp>
      <p:sp>
        <p:nvSpPr>
          <p:cNvPr name="TextBox 13" id="13"/>
          <p:cNvSpPr txBox="true"/>
          <p:nvPr/>
        </p:nvSpPr>
        <p:spPr>
          <a:xfrm rot="0">
            <a:off x="7767713" y="5122576"/>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วัดการเปลี่ยนแปลงไปของ MARKER ด้วย FLOW CYTOMETRY โดยเซลล์จะถูกติดสีด้วย FLUOROCHROME เทียบกับกลุ่มควบคุม</a:t>
            </a:r>
          </a:p>
        </p:txBody>
      </p:sp>
      <p:sp>
        <p:nvSpPr>
          <p:cNvPr name="TextBox 14" id="14"/>
          <p:cNvSpPr txBox="true"/>
          <p:nvPr/>
        </p:nvSpPr>
        <p:spPr>
          <a:xfrm rot="0">
            <a:off x="7805813" y="7076572"/>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 CYTOTOXIC ร่วมด้วย โดยความเข้มข้นของสารเคมีที่ใช้ต้องอยู่ใน SUB-CYTOTOXIC CONCENTRATION</a:t>
            </a:r>
          </a:p>
        </p:txBody>
      </p:sp>
      <p:sp>
        <p:nvSpPr>
          <p:cNvPr name="TextBox 15" id="15"/>
          <p:cNvSpPr txBox="true"/>
          <p:nvPr/>
        </p:nvSpPr>
        <p:spPr>
          <a:xfrm rot="0">
            <a:off x="7805813" y="8837295"/>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 โดยเทียบระหว่างกลุ่มที่ทดสอบกับกลุ่มควบคุม</a:t>
            </a:r>
          </a:p>
        </p:txBody>
      </p:sp>
      <p:sp>
        <p:nvSpPr>
          <p:cNvPr name="AutoShape 16" id="16"/>
          <p:cNvSpPr/>
          <p:nvPr/>
        </p:nvSpPr>
        <p:spPr>
          <a:xfrm>
            <a:off x="12494456" y="4332001"/>
            <a:ext cx="0" cy="809625"/>
          </a:xfrm>
          <a:prstGeom prst="line">
            <a:avLst/>
          </a:prstGeom>
          <a:ln cap="flat" w="76200">
            <a:solidFill>
              <a:srgbClr val="FFFFFF"/>
            </a:solidFill>
            <a:prstDash val="solid"/>
            <a:headEnd type="none" len="sm" w="sm"/>
            <a:tailEnd type="arrow" len="sm" w="med"/>
          </a:ln>
        </p:spPr>
      </p:sp>
      <p:sp>
        <p:nvSpPr>
          <p:cNvPr name="AutoShape 17" id="17"/>
          <p:cNvSpPr/>
          <p:nvPr/>
        </p:nvSpPr>
        <p:spPr>
          <a:xfrm>
            <a:off x="12570656" y="6095396"/>
            <a:ext cx="0" cy="903642"/>
          </a:xfrm>
          <a:prstGeom prst="line">
            <a:avLst/>
          </a:prstGeom>
          <a:ln cap="flat" w="76200">
            <a:solidFill>
              <a:srgbClr val="FFFFFF"/>
            </a:solidFill>
            <a:prstDash val="solid"/>
            <a:headEnd type="none" len="sm" w="sm"/>
            <a:tailEnd type="arrow" len="sm" w="med"/>
          </a:ln>
        </p:spPr>
      </p:sp>
      <p:sp>
        <p:nvSpPr>
          <p:cNvPr name="AutoShape 18" id="18"/>
          <p:cNvSpPr/>
          <p:nvPr/>
        </p:nvSpPr>
        <p:spPr>
          <a:xfrm>
            <a:off x="12532556" y="8049392"/>
            <a:ext cx="0" cy="806953"/>
          </a:xfrm>
          <a:prstGeom prst="line">
            <a:avLst/>
          </a:prstGeom>
          <a:ln cap="flat" w="76200">
            <a:solidFill>
              <a:srgbClr val="FFFFFF"/>
            </a:solidFill>
            <a:prstDash val="solid"/>
            <a:headEnd type="none" len="sm" w="sm"/>
            <a:tailEnd type="arrow" len="sm" w="med"/>
          </a:ln>
        </p:spPr>
      </p:sp>
      <p:grpSp>
        <p:nvGrpSpPr>
          <p:cNvPr name="Group 19" id="19"/>
          <p:cNvGrpSpPr/>
          <p:nvPr/>
        </p:nvGrpSpPr>
        <p:grpSpPr>
          <a:xfrm rot="0">
            <a:off x="17259300" y="246007"/>
            <a:ext cx="782693" cy="782693"/>
            <a:chOff x="0" y="0"/>
            <a:chExt cx="1043591" cy="1043591"/>
          </a:xfrm>
        </p:grpSpPr>
        <p:grpSp>
          <p:nvGrpSpPr>
            <p:cNvPr name="Group 20" id="20"/>
            <p:cNvGrpSpPr/>
            <p:nvPr/>
          </p:nvGrpSpPr>
          <p:grpSpPr>
            <a:xfrm rot="0">
              <a:off x="0" y="0"/>
              <a:ext cx="1043591" cy="10435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21</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4">
              <a:alphaModFix amt="38000"/>
            </a:blip>
            <a:stretch>
              <a:fillRect l="0" t="0" r="0" b="0"/>
            </a:stretch>
          </a:blipFill>
        </p:spPr>
      </p:sp>
      <p:grpSp>
        <p:nvGrpSpPr>
          <p:cNvPr name="Group 4" id="4"/>
          <p:cNvGrpSpPr/>
          <p:nvPr/>
        </p:nvGrpSpPr>
        <p:grpSpPr>
          <a:xfrm rot="0">
            <a:off x="0" y="1614742"/>
            <a:ext cx="9825164" cy="1051695"/>
            <a:chOff x="0" y="0"/>
            <a:chExt cx="2587698" cy="276990"/>
          </a:xfrm>
        </p:grpSpPr>
        <p:sp>
          <p:nvSpPr>
            <p:cNvPr name="Freeform 5" id="5"/>
            <p:cNvSpPr/>
            <p:nvPr/>
          </p:nvSpPr>
          <p:spPr>
            <a:xfrm flipH="false" flipV="false" rot="0">
              <a:off x="0" y="0"/>
              <a:ext cx="2587697" cy="276990"/>
            </a:xfrm>
            <a:custGeom>
              <a:avLst/>
              <a:gdLst/>
              <a:ahLst/>
              <a:cxnLst/>
              <a:rect r="r" b="b" t="t" l="l"/>
              <a:pathLst>
                <a:path h="276990" w="2587697">
                  <a:moveTo>
                    <a:pt x="2384497" y="0"/>
                  </a:moveTo>
                  <a:lnTo>
                    <a:pt x="0" y="0"/>
                  </a:lnTo>
                  <a:lnTo>
                    <a:pt x="0" y="276990"/>
                  </a:lnTo>
                  <a:lnTo>
                    <a:pt x="2384497" y="276990"/>
                  </a:lnTo>
                  <a:lnTo>
                    <a:pt x="2587697" y="138495"/>
                  </a:lnTo>
                  <a:lnTo>
                    <a:pt x="2384497" y="0"/>
                  </a:lnTo>
                  <a:close/>
                </a:path>
              </a:pathLst>
            </a:custGeom>
            <a:solidFill>
              <a:srgbClr val="7382A2"/>
            </a:solidFill>
          </p:spPr>
        </p:sp>
        <p:sp>
          <p:nvSpPr>
            <p:cNvPr name="TextBox 6" id="6"/>
            <p:cNvSpPr txBox="true"/>
            <p:nvPr/>
          </p:nvSpPr>
          <p:spPr>
            <a:xfrm>
              <a:off x="0" y="-38100"/>
              <a:ext cx="2473398" cy="31509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339714"/>
            <a:ext cx="13126621" cy="1275028"/>
            <a:chOff x="0" y="0"/>
            <a:chExt cx="3457217" cy="335810"/>
          </a:xfrm>
        </p:grpSpPr>
        <p:sp>
          <p:nvSpPr>
            <p:cNvPr name="Freeform 8" id="8"/>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9" id="9"/>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22</a:t>
              </a:r>
            </a:p>
          </p:txBody>
        </p:sp>
      </p:grpSp>
      <p:sp>
        <p:nvSpPr>
          <p:cNvPr name="Freeform 15" id="15"/>
          <p:cNvSpPr/>
          <p:nvPr/>
        </p:nvSpPr>
        <p:spPr>
          <a:xfrm flipH="false" flipV="false" rot="0">
            <a:off x="1028700" y="2808994"/>
            <a:ext cx="7675209" cy="4786231"/>
          </a:xfrm>
          <a:custGeom>
            <a:avLst/>
            <a:gdLst/>
            <a:ahLst/>
            <a:cxnLst/>
            <a:rect r="r" b="b" t="t" l="l"/>
            <a:pathLst>
              <a:path h="4786231" w="7675209">
                <a:moveTo>
                  <a:pt x="0" y="0"/>
                </a:moveTo>
                <a:lnTo>
                  <a:pt x="7675209" y="0"/>
                </a:lnTo>
                <a:lnTo>
                  <a:pt x="7675209" y="4786231"/>
                </a:lnTo>
                <a:lnTo>
                  <a:pt x="0" y="4786231"/>
                </a:lnTo>
                <a:lnTo>
                  <a:pt x="0" y="0"/>
                </a:lnTo>
                <a:close/>
              </a:path>
            </a:pathLst>
          </a:custGeom>
          <a:blipFill>
            <a:blip r:embed="rId5"/>
            <a:stretch>
              <a:fillRect l="0" t="0" r="-163" b="-89461"/>
            </a:stretch>
          </a:blipFill>
        </p:spPr>
      </p:sp>
      <p:grpSp>
        <p:nvGrpSpPr>
          <p:cNvPr name="Group 16" id="16"/>
          <p:cNvGrpSpPr/>
          <p:nvPr/>
        </p:nvGrpSpPr>
        <p:grpSpPr>
          <a:xfrm rot="0">
            <a:off x="1028700" y="8039435"/>
            <a:ext cx="16230600" cy="1752663"/>
            <a:chOff x="0" y="0"/>
            <a:chExt cx="4274726" cy="461607"/>
          </a:xfrm>
        </p:grpSpPr>
        <p:sp>
          <p:nvSpPr>
            <p:cNvPr name="Freeform 17" id="17"/>
            <p:cNvSpPr/>
            <p:nvPr/>
          </p:nvSpPr>
          <p:spPr>
            <a:xfrm flipH="false" flipV="false" rot="0">
              <a:off x="0" y="0"/>
              <a:ext cx="4274726" cy="461607"/>
            </a:xfrm>
            <a:custGeom>
              <a:avLst/>
              <a:gdLst/>
              <a:ahLst/>
              <a:cxnLst/>
              <a:rect r="r" b="b" t="t" l="l"/>
              <a:pathLst>
                <a:path h="461607" w="4274726">
                  <a:moveTo>
                    <a:pt x="24327" y="0"/>
                  </a:moveTo>
                  <a:lnTo>
                    <a:pt x="4250399" y="0"/>
                  </a:lnTo>
                  <a:cubicBezTo>
                    <a:pt x="4263834" y="0"/>
                    <a:pt x="4274726" y="10891"/>
                    <a:pt x="4274726" y="24327"/>
                  </a:cubicBezTo>
                  <a:lnTo>
                    <a:pt x="4274726" y="437280"/>
                  </a:lnTo>
                  <a:cubicBezTo>
                    <a:pt x="4274726" y="450715"/>
                    <a:pt x="4263834" y="461607"/>
                    <a:pt x="4250399" y="461607"/>
                  </a:cubicBezTo>
                  <a:lnTo>
                    <a:pt x="24327" y="461607"/>
                  </a:lnTo>
                  <a:cubicBezTo>
                    <a:pt x="10891" y="461607"/>
                    <a:pt x="0" y="450715"/>
                    <a:pt x="0" y="437280"/>
                  </a:cubicBezTo>
                  <a:lnTo>
                    <a:pt x="0" y="24327"/>
                  </a:lnTo>
                  <a:cubicBezTo>
                    <a:pt x="0" y="10891"/>
                    <a:pt x="10891" y="0"/>
                    <a:pt x="24327" y="0"/>
                  </a:cubicBezTo>
                  <a:close/>
                </a:path>
              </a:pathLst>
            </a:custGeom>
            <a:solidFill>
              <a:srgbClr val="6DA3B6"/>
            </a:solidFill>
          </p:spPr>
        </p:sp>
        <p:sp>
          <p:nvSpPr>
            <p:cNvPr name="TextBox 18" id="18"/>
            <p:cNvSpPr txBox="true"/>
            <p:nvPr/>
          </p:nvSpPr>
          <p:spPr>
            <a:xfrm>
              <a:off x="0" y="-38100"/>
              <a:ext cx="4274726" cy="49970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700" y="7033136"/>
            <a:ext cx="1296274" cy="562089"/>
            <a:chOff x="0" y="0"/>
            <a:chExt cx="341405" cy="148040"/>
          </a:xfrm>
        </p:grpSpPr>
        <p:sp>
          <p:nvSpPr>
            <p:cNvPr name="Freeform 20" id="20"/>
            <p:cNvSpPr/>
            <p:nvPr/>
          </p:nvSpPr>
          <p:spPr>
            <a:xfrm flipH="false" flipV="false" rot="0">
              <a:off x="0" y="0"/>
              <a:ext cx="341405" cy="148040"/>
            </a:xfrm>
            <a:custGeom>
              <a:avLst/>
              <a:gdLst/>
              <a:ahLst/>
              <a:cxnLst/>
              <a:rect r="r" b="b" t="t" l="l"/>
              <a:pathLst>
                <a:path h="148040" w="341405">
                  <a:moveTo>
                    <a:pt x="138205" y="0"/>
                  </a:moveTo>
                  <a:lnTo>
                    <a:pt x="0" y="0"/>
                  </a:lnTo>
                  <a:lnTo>
                    <a:pt x="0" y="148040"/>
                  </a:lnTo>
                  <a:lnTo>
                    <a:pt x="138205" y="148040"/>
                  </a:lnTo>
                  <a:lnTo>
                    <a:pt x="341405" y="74020"/>
                  </a:lnTo>
                  <a:lnTo>
                    <a:pt x="138205" y="0"/>
                  </a:lnTo>
                  <a:close/>
                </a:path>
              </a:pathLst>
            </a:custGeom>
            <a:solidFill>
              <a:srgbClr val="FFFFFF"/>
            </a:solidFill>
          </p:spPr>
        </p:sp>
        <p:sp>
          <p:nvSpPr>
            <p:cNvPr name="TextBox 21" id="21"/>
            <p:cNvSpPr txBox="true"/>
            <p:nvPr/>
          </p:nvSpPr>
          <p:spPr>
            <a:xfrm>
              <a:off x="0" y="-38100"/>
              <a:ext cx="227105" cy="18614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23" id="23"/>
          <p:cNvSpPr txBox="true"/>
          <p:nvPr/>
        </p:nvSpPr>
        <p:spPr>
          <a:xfrm rot="0">
            <a:off x="318002" y="1793879"/>
            <a:ext cx="8815955" cy="664845"/>
          </a:xfrm>
          <a:prstGeom prst="rect">
            <a:avLst/>
          </a:prstGeom>
        </p:spPr>
        <p:txBody>
          <a:bodyPr anchor="t" rtlCol="false" tIns="0" lIns="0" bIns="0" rIns="0">
            <a:spAutoFit/>
          </a:bodyPr>
          <a:lstStyle/>
          <a:p>
            <a:pPr algn="ctr">
              <a:lnSpc>
                <a:spcPts val="4830"/>
              </a:lnSpc>
            </a:pPr>
            <a:r>
              <a:rPr lang="en-US" sz="4200">
                <a:solidFill>
                  <a:srgbClr val="FFFFFF"/>
                </a:solidFill>
                <a:latin typeface="Arabica"/>
              </a:rPr>
              <a:t>HUMAN CELL LINE ACTIVATION TEST (H-CLAT)</a:t>
            </a:r>
          </a:p>
        </p:txBody>
      </p:sp>
      <p:sp>
        <p:nvSpPr>
          <p:cNvPr name="TextBox 24" id="24"/>
          <p:cNvSpPr txBox="true"/>
          <p:nvPr/>
        </p:nvSpPr>
        <p:spPr>
          <a:xfrm rot="0">
            <a:off x="271961" y="9855454"/>
            <a:ext cx="17723991" cy="431546"/>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SAWADA, Y., TSUKUMO, H., FUKUDA, J., IIJIMA, K., &amp; ITAGAKI, H. (2022). CO-CULTURE OF THP-1 CELLS AND NORMAL HUMAN EPIDERMAL KERATINOCYTES (NHEK) FOR MODIFIED HUMAN CELL LINE ACTIVATION TEST (H-CLAT). </a:t>
            </a:r>
            <a:r>
              <a:rPr lang="en-US" sz="1400">
                <a:solidFill>
                  <a:srgbClr val="FFFFFF"/>
                </a:solidFill>
                <a:latin typeface="Arabica Italics"/>
              </a:rPr>
              <a:t>APPLIED SCIENCES</a:t>
            </a:r>
            <a:r>
              <a:rPr lang="en-US" sz="1400">
                <a:solidFill>
                  <a:srgbClr val="FFFFFF"/>
                </a:solidFill>
                <a:latin typeface="Arabica"/>
              </a:rPr>
              <a:t>, 12(12), ARTICLE 12. HTTPS://DOI.ORG/10.3390/APP12126207</a:t>
            </a:r>
          </a:p>
        </p:txBody>
      </p:sp>
      <p:sp>
        <p:nvSpPr>
          <p:cNvPr name="TextBox 25" id="25"/>
          <p:cNvSpPr txBox="true"/>
          <p:nvPr/>
        </p:nvSpPr>
        <p:spPr>
          <a:xfrm rot="0">
            <a:off x="1028700" y="7670500"/>
            <a:ext cx="8703909" cy="2832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Arabica"/>
              </a:rPr>
              <a:t>note; DNCB = </a:t>
            </a:r>
            <a:r>
              <a:rPr lang="en-US" sz="1599">
                <a:solidFill>
                  <a:srgbClr val="FFFFFF"/>
                </a:solidFill>
                <a:latin typeface="Arabica"/>
              </a:rPr>
              <a:t>2,4-dinitrochlorobenzene, RFI =  relative fluorescence intensity, DMSO =  Dimethyl sulfoxide</a:t>
            </a:r>
          </a:p>
        </p:txBody>
      </p:sp>
      <p:sp>
        <p:nvSpPr>
          <p:cNvPr name="TextBox 26" id="26"/>
          <p:cNvSpPr txBox="true"/>
          <p:nvPr/>
        </p:nvSpPr>
        <p:spPr>
          <a:xfrm rot="0">
            <a:off x="1285145" y="8095664"/>
            <a:ext cx="15717710"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Arabica"/>
              </a:rPr>
              <a:t>Figure 2. CD54 and CD86 expression induced by DNCB on THP-1 cells in monocultured (A) and co-cultured with keratinized NHEK cells (B). DNCB solution at eight concentrations prepared based on the CV75 determined for each exposure route was directly exposed to THP-1 cells (A), on the other hand, was applied on the surface of keratinized NHEK cells in cell culture insert (B). After 24 h of incubation, the expression of CD54 and CD86 and cell viability were analyzed using flow cytometry. Data are shown as relative fluorescence intensity (RFI, % of control). Mean values of RFI ± SD for three individual experiments are shown. The black and gray dashed lines visually indicate the positive criteria for skin sensitization in h-CLAT for CD54 and CD86, respectively (CD54 ≥ 200%, CD86 ≥ 150%).</a:t>
            </a:r>
          </a:p>
        </p:txBody>
      </p:sp>
      <p:grpSp>
        <p:nvGrpSpPr>
          <p:cNvPr name="Group 27" id="27"/>
          <p:cNvGrpSpPr/>
          <p:nvPr/>
        </p:nvGrpSpPr>
        <p:grpSpPr>
          <a:xfrm rot="0">
            <a:off x="9364619" y="2808994"/>
            <a:ext cx="7894681" cy="4786231"/>
            <a:chOff x="0" y="0"/>
            <a:chExt cx="10526241" cy="6381641"/>
          </a:xfrm>
        </p:grpSpPr>
        <p:sp>
          <p:nvSpPr>
            <p:cNvPr name="Freeform 28" id="28"/>
            <p:cNvSpPr/>
            <p:nvPr/>
          </p:nvSpPr>
          <p:spPr>
            <a:xfrm flipH="false" flipV="false" rot="0">
              <a:off x="0" y="0"/>
              <a:ext cx="10526241" cy="6381641"/>
            </a:xfrm>
            <a:custGeom>
              <a:avLst/>
              <a:gdLst/>
              <a:ahLst/>
              <a:cxnLst/>
              <a:rect r="r" b="b" t="t" l="l"/>
              <a:pathLst>
                <a:path h="6381641" w="10526241">
                  <a:moveTo>
                    <a:pt x="0" y="0"/>
                  </a:moveTo>
                  <a:lnTo>
                    <a:pt x="10526241" y="0"/>
                  </a:lnTo>
                  <a:lnTo>
                    <a:pt x="10526241" y="6381641"/>
                  </a:lnTo>
                  <a:lnTo>
                    <a:pt x="0" y="6381641"/>
                  </a:lnTo>
                  <a:lnTo>
                    <a:pt x="0" y="0"/>
                  </a:lnTo>
                  <a:close/>
                </a:path>
              </a:pathLst>
            </a:custGeom>
            <a:blipFill>
              <a:blip r:embed="rId5"/>
              <a:stretch>
                <a:fillRect l="0" t="-94561" r="0" b="0"/>
              </a:stretch>
            </a:blipFill>
          </p:spPr>
        </p:sp>
        <p:grpSp>
          <p:nvGrpSpPr>
            <p:cNvPr name="Group 29" id="29"/>
            <p:cNvGrpSpPr/>
            <p:nvPr/>
          </p:nvGrpSpPr>
          <p:grpSpPr>
            <a:xfrm rot="0">
              <a:off x="5263121" y="11025"/>
              <a:ext cx="2050157" cy="749452"/>
              <a:chOff x="0" y="0"/>
              <a:chExt cx="404969" cy="148040"/>
            </a:xfrm>
          </p:grpSpPr>
          <p:sp>
            <p:nvSpPr>
              <p:cNvPr name="Freeform 30" id="30"/>
              <p:cNvSpPr/>
              <p:nvPr/>
            </p:nvSpPr>
            <p:spPr>
              <a:xfrm flipH="false" flipV="false" rot="0">
                <a:off x="0" y="0"/>
                <a:ext cx="404969" cy="148040"/>
              </a:xfrm>
              <a:custGeom>
                <a:avLst/>
                <a:gdLst/>
                <a:ahLst/>
                <a:cxnLst/>
                <a:rect r="r" b="b" t="t" l="l"/>
                <a:pathLst>
                  <a:path h="148040" w="404969">
                    <a:moveTo>
                      <a:pt x="201769" y="0"/>
                    </a:moveTo>
                    <a:lnTo>
                      <a:pt x="0" y="0"/>
                    </a:lnTo>
                    <a:lnTo>
                      <a:pt x="0" y="148040"/>
                    </a:lnTo>
                    <a:lnTo>
                      <a:pt x="201769" y="148040"/>
                    </a:lnTo>
                    <a:lnTo>
                      <a:pt x="404969" y="74020"/>
                    </a:lnTo>
                    <a:lnTo>
                      <a:pt x="201769" y="0"/>
                    </a:lnTo>
                    <a:close/>
                  </a:path>
                </a:pathLst>
              </a:custGeom>
              <a:solidFill>
                <a:srgbClr val="FFFFFF"/>
              </a:solidFill>
            </p:spPr>
          </p:sp>
          <p:sp>
            <p:nvSpPr>
              <p:cNvPr name="TextBox 31" id="31"/>
              <p:cNvSpPr txBox="true"/>
              <p:nvPr/>
            </p:nvSpPr>
            <p:spPr>
              <a:xfrm>
                <a:off x="0" y="-38100"/>
                <a:ext cx="290669" cy="186140"/>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50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grpSp>
        <p:nvGrpSpPr>
          <p:cNvPr name="Group 8" id="8"/>
          <p:cNvGrpSpPr/>
          <p:nvPr/>
        </p:nvGrpSpPr>
        <p:grpSpPr>
          <a:xfrm rot="0">
            <a:off x="0" y="1575435"/>
            <a:ext cx="12071129" cy="1070019"/>
            <a:chOff x="0" y="0"/>
            <a:chExt cx="3179227" cy="281816"/>
          </a:xfrm>
        </p:grpSpPr>
        <p:sp>
          <p:nvSpPr>
            <p:cNvPr name="Freeform 9" id="9"/>
            <p:cNvSpPr/>
            <p:nvPr/>
          </p:nvSpPr>
          <p:spPr>
            <a:xfrm flipH="false" flipV="false" rot="0">
              <a:off x="0" y="0"/>
              <a:ext cx="3179227" cy="281816"/>
            </a:xfrm>
            <a:custGeom>
              <a:avLst/>
              <a:gdLst/>
              <a:ahLst/>
              <a:cxnLst/>
              <a:rect r="r" b="b" t="t" l="l"/>
              <a:pathLst>
                <a:path h="281816" w="3179227">
                  <a:moveTo>
                    <a:pt x="2976027" y="0"/>
                  </a:moveTo>
                  <a:lnTo>
                    <a:pt x="0" y="0"/>
                  </a:lnTo>
                  <a:lnTo>
                    <a:pt x="0" y="281816"/>
                  </a:lnTo>
                  <a:lnTo>
                    <a:pt x="2976027" y="281816"/>
                  </a:lnTo>
                  <a:lnTo>
                    <a:pt x="3179227" y="140908"/>
                  </a:lnTo>
                  <a:lnTo>
                    <a:pt x="2976027" y="0"/>
                  </a:lnTo>
                  <a:close/>
                </a:path>
              </a:pathLst>
            </a:custGeom>
            <a:solidFill>
              <a:srgbClr val="7382A2"/>
            </a:solidFill>
          </p:spPr>
        </p:sp>
        <p:sp>
          <p:nvSpPr>
            <p:cNvPr name="TextBox 10" id="10"/>
            <p:cNvSpPr txBox="true"/>
            <p:nvPr/>
          </p:nvSpPr>
          <p:spPr>
            <a:xfrm>
              <a:off x="0" y="-38100"/>
              <a:ext cx="3064927" cy="31991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18002" y="1763735"/>
            <a:ext cx="11136691" cy="664845"/>
          </a:xfrm>
          <a:prstGeom prst="rect">
            <a:avLst/>
          </a:prstGeom>
        </p:spPr>
        <p:txBody>
          <a:bodyPr anchor="t" rtlCol="false" tIns="0" lIns="0" bIns="0" rIns="0">
            <a:spAutoFit/>
          </a:bodyPr>
          <a:lstStyle/>
          <a:p>
            <a:pPr>
              <a:lnSpc>
                <a:spcPts val="4830"/>
              </a:lnSpc>
            </a:pPr>
            <a:r>
              <a:rPr lang="en-US" sz="4200">
                <a:solidFill>
                  <a:srgbClr val="FFFFFF"/>
                </a:solidFill>
                <a:latin typeface="Arabica"/>
              </a:rPr>
              <a:t> INTERLEUKIN-8 REPORTER GENE ASSAY (IL-8 LUC ASSAY)</a:t>
            </a:r>
          </a:p>
        </p:txBody>
      </p:sp>
      <p:sp>
        <p:nvSpPr>
          <p:cNvPr name="TextBox 12" id="12"/>
          <p:cNvSpPr txBox="true"/>
          <p:nvPr/>
        </p:nvSpPr>
        <p:spPr>
          <a:xfrm rot="0">
            <a:off x="7230080" y="3517918"/>
            <a:ext cx="10067320"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นำเซลล์ THP-G8 ซึ่งเป็นเซลล์ THP-1 ที่ติดด้วยยีน LUCIFERASE สีแดงและส้ม ควบคุมโดย IL-8 และ GAPDH ตามลำดับ ไปทดสอบกับสารเคมี 16 ชั่วโมง </a:t>
            </a:r>
          </a:p>
        </p:txBody>
      </p:sp>
      <p:sp>
        <p:nvSpPr>
          <p:cNvPr name="TextBox 13" id="13"/>
          <p:cNvSpPr txBox="true"/>
          <p:nvPr/>
        </p:nvSpPr>
        <p:spPr>
          <a:xfrm rot="0">
            <a:off x="7825375" y="5779373"/>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วัดการทำงานของ LUCIFERASE</a:t>
            </a:r>
          </a:p>
        </p:txBody>
      </p:sp>
      <p:sp>
        <p:nvSpPr>
          <p:cNvPr name="TextBox 14" id="14"/>
          <p:cNvSpPr txBox="true"/>
          <p:nvPr/>
        </p:nvSpPr>
        <p:spPr>
          <a:xfrm rot="0">
            <a:off x="7805813" y="7209090"/>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คำนวณค่าหาอัตราส่วนต่าง ๆ ด้วยค่าการทำงานของ LUCIFERASE สีแดงและส้ม เทียบกับกลุ่มควบคุม</a:t>
            </a:r>
          </a:p>
        </p:txBody>
      </p:sp>
      <p:sp>
        <p:nvSpPr>
          <p:cNvPr name="TextBox 15" id="15"/>
          <p:cNvSpPr txBox="true"/>
          <p:nvPr/>
        </p:nvSpPr>
        <p:spPr>
          <a:xfrm rot="0">
            <a:off x="7843913" y="9325508"/>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a:t>
            </a:r>
          </a:p>
        </p:txBody>
      </p:sp>
      <p:sp>
        <p:nvSpPr>
          <p:cNvPr name="AutoShape 16" id="16"/>
          <p:cNvSpPr/>
          <p:nvPr/>
        </p:nvSpPr>
        <p:spPr>
          <a:xfrm>
            <a:off x="12570656" y="6227913"/>
            <a:ext cx="0" cy="903642"/>
          </a:xfrm>
          <a:prstGeom prst="line">
            <a:avLst/>
          </a:prstGeom>
          <a:ln cap="flat" w="76200">
            <a:solidFill>
              <a:srgbClr val="FFFFFF"/>
            </a:solidFill>
            <a:prstDash val="solid"/>
            <a:headEnd type="none" len="sm" w="sm"/>
            <a:tailEnd type="arrow" len="sm" w="med"/>
          </a:ln>
        </p:spPr>
      </p:sp>
      <p:grpSp>
        <p:nvGrpSpPr>
          <p:cNvPr name="Group 17" id="17"/>
          <p:cNvGrpSpPr/>
          <p:nvPr/>
        </p:nvGrpSpPr>
        <p:grpSpPr>
          <a:xfrm rot="0">
            <a:off x="17278862" y="246007"/>
            <a:ext cx="782693" cy="782693"/>
            <a:chOff x="0" y="0"/>
            <a:chExt cx="1043591" cy="1043591"/>
          </a:xfrm>
        </p:grpSpPr>
        <p:grpSp>
          <p:nvGrpSpPr>
            <p:cNvPr name="Group 18" id="18"/>
            <p:cNvGrpSpPr/>
            <p:nvPr/>
          </p:nvGrpSpPr>
          <p:grpSpPr>
            <a:xfrm rot="0">
              <a:off x="0" y="0"/>
              <a:ext cx="1043591" cy="104359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23</a:t>
              </a:r>
            </a:p>
          </p:txBody>
        </p:sp>
      </p:grpSp>
      <p:sp>
        <p:nvSpPr>
          <p:cNvPr name="AutoShape 22" id="22"/>
          <p:cNvSpPr/>
          <p:nvPr/>
        </p:nvSpPr>
        <p:spPr>
          <a:xfrm>
            <a:off x="12565078" y="8182360"/>
            <a:ext cx="11156" cy="942672"/>
          </a:xfrm>
          <a:prstGeom prst="line">
            <a:avLst/>
          </a:prstGeom>
          <a:ln cap="flat" w="76200">
            <a:solidFill>
              <a:srgbClr val="FFFFFF"/>
            </a:solidFill>
            <a:prstDash val="solid"/>
            <a:headEnd type="none" len="sm" w="sm"/>
            <a:tailEnd type="arrow" len="sm" w="med"/>
          </a:ln>
        </p:spPr>
      </p:sp>
      <p:sp>
        <p:nvSpPr>
          <p:cNvPr name="AutoShape 23" id="23"/>
          <p:cNvSpPr/>
          <p:nvPr/>
        </p:nvSpPr>
        <p:spPr>
          <a:xfrm>
            <a:off x="12570654" y="4672164"/>
            <a:ext cx="11156" cy="942672"/>
          </a:xfrm>
          <a:prstGeom prst="line">
            <a:avLst/>
          </a:prstGeom>
          <a:ln cap="flat" w="76200">
            <a:solidFill>
              <a:srgbClr val="FFFFFF"/>
            </a:solidFill>
            <a:prstDash val="solid"/>
            <a:headEnd type="none" len="sm" w="sm"/>
            <a:tailEnd type="arrow" len="sm" w="med"/>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31999"/>
            </a:blip>
            <a:stretch>
              <a:fillRect l="0" t="0" r="0" b="0"/>
            </a:stretch>
          </a:blipFill>
        </p:spPr>
      </p:sp>
      <p:grpSp>
        <p:nvGrpSpPr>
          <p:cNvPr name="Group 4" id="4"/>
          <p:cNvGrpSpPr/>
          <p:nvPr/>
        </p:nvGrpSpPr>
        <p:grpSpPr>
          <a:xfrm rot="0">
            <a:off x="1206872" y="8573424"/>
            <a:ext cx="15874257" cy="1142539"/>
            <a:chOff x="0" y="0"/>
            <a:chExt cx="4180874" cy="300916"/>
          </a:xfrm>
        </p:grpSpPr>
        <p:sp>
          <p:nvSpPr>
            <p:cNvPr name="Freeform 5" id="5"/>
            <p:cNvSpPr/>
            <p:nvPr/>
          </p:nvSpPr>
          <p:spPr>
            <a:xfrm flipH="false" flipV="false" rot="0">
              <a:off x="0" y="0"/>
              <a:ext cx="4180874" cy="300916"/>
            </a:xfrm>
            <a:custGeom>
              <a:avLst/>
              <a:gdLst/>
              <a:ahLst/>
              <a:cxnLst/>
              <a:rect r="r" b="b" t="t" l="l"/>
              <a:pathLst>
                <a:path h="300916" w="4180874">
                  <a:moveTo>
                    <a:pt x="24873" y="0"/>
                  </a:moveTo>
                  <a:lnTo>
                    <a:pt x="4156001" y="0"/>
                  </a:lnTo>
                  <a:cubicBezTo>
                    <a:pt x="4169739" y="0"/>
                    <a:pt x="4180874" y="11136"/>
                    <a:pt x="4180874" y="24873"/>
                  </a:cubicBezTo>
                  <a:lnTo>
                    <a:pt x="4180874" y="276043"/>
                  </a:lnTo>
                  <a:cubicBezTo>
                    <a:pt x="4180874" y="282640"/>
                    <a:pt x="4178254" y="288966"/>
                    <a:pt x="4173589" y="293631"/>
                  </a:cubicBezTo>
                  <a:cubicBezTo>
                    <a:pt x="4168925" y="298295"/>
                    <a:pt x="4162598" y="300916"/>
                    <a:pt x="4156001" y="300916"/>
                  </a:cubicBezTo>
                  <a:lnTo>
                    <a:pt x="24873" y="300916"/>
                  </a:lnTo>
                  <a:cubicBezTo>
                    <a:pt x="11136" y="300916"/>
                    <a:pt x="0" y="289780"/>
                    <a:pt x="0" y="276043"/>
                  </a:cubicBezTo>
                  <a:lnTo>
                    <a:pt x="0" y="24873"/>
                  </a:lnTo>
                  <a:cubicBezTo>
                    <a:pt x="0" y="18276"/>
                    <a:pt x="2621" y="11950"/>
                    <a:pt x="7285" y="7285"/>
                  </a:cubicBezTo>
                  <a:cubicBezTo>
                    <a:pt x="11950" y="2621"/>
                    <a:pt x="18276" y="0"/>
                    <a:pt x="24873" y="0"/>
                  </a:cubicBezTo>
                  <a:close/>
                </a:path>
              </a:pathLst>
            </a:custGeom>
            <a:solidFill>
              <a:srgbClr val="6DA3B6"/>
            </a:solidFill>
          </p:spPr>
        </p:sp>
        <p:sp>
          <p:nvSpPr>
            <p:cNvPr name="TextBox 6" id="6"/>
            <p:cNvSpPr txBox="true"/>
            <p:nvPr/>
          </p:nvSpPr>
          <p:spPr>
            <a:xfrm>
              <a:off x="0" y="-38100"/>
              <a:ext cx="4180874" cy="33901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339714"/>
            <a:ext cx="13126621" cy="1275028"/>
            <a:chOff x="0" y="0"/>
            <a:chExt cx="3457217" cy="335810"/>
          </a:xfrm>
        </p:grpSpPr>
        <p:sp>
          <p:nvSpPr>
            <p:cNvPr name="Freeform 8" id="8"/>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9" id="9"/>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1575435"/>
            <a:ext cx="12071129" cy="1070019"/>
            <a:chOff x="0" y="0"/>
            <a:chExt cx="3179227" cy="281816"/>
          </a:xfrm>
        </p:grpSpPr>
        <p:sp>
          <p:nvSpPr>
            <p:cNvPr name="Freeform 11" id="11"/>
            <p:cNvSpPr/>
            <p:nvPr/>
          </p:nvSpPr>
          <p:spPr>
            <a:xfrm flipH="false" flipV="false" rot="0">
              <a:off x="0" y="0"/>
              <a:ext cx="3179227" cy="281816"/>
            </a:xfrm>
            <a:custGeom>
              <a:avLst/>
              <a:gdLst/>
              <a:ahLst/>
              <a:cxnLst/>
              <a:rect r="r" b="b" t="t" l="l"/>
              <a:pathLst>
                <a:path h="281816" w="3179227">
                  <a:moveTo>
                    <a:pt x="2976027" y="0"/>
                  </a:moveTo>
                  <a:lnTo>
                    <a:pt x="0" y="0"/>
                  </a:lnTo>
                  <a:lnTo>
                    <a:pt x="0" y="281816"/>
                  </a:lnTo>
                  <a:lnTo>
                    <a:pt x="2976027" y="281816"/>
                  </a:lnTo>
                  <a:lnTo>
                    <a:pt x="3179227" y="140908"/>
                  </a:lnTo>
                  <a:lnTo>
                    <a:pt x="2976027" y="0"/>
                  </a:lnTo>
                  <a:close/>
                </a:path>
              </a:pathLst>
            </a:custGeom>
            <a:solidFill>
              <a:srgbClr val="7382A2"/>
            </a:solidFill>
          </p:spPr>
        </p:sp>
        <p:sp>
          <p:nvSpPr>
            <p:cNvPr name="TextBox 12" id="12"/>
            <p:cNvSpPr txBox="true"/>
            <p:nvPr/>
          </p:nvSpPr>
          <p:spPr>
            <a:xfrm>
              <a:off x="0" y="-38100"/>
              <a:ext cx="3064927" cy="31991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246007"/>
            <a:ext cx="782693" cy="782693"/>
            <a:chOff x="0" y="0"/>
            <a:chExt cx="1043591" cy="1043591"/>
          </a:xfrm>
        </p:grpSpPr>
        <p:grpSp>
          <p:nvGrpSpPr>
            <p:cNvPr name="Group 14" id="14"/>
            <p:cNvGrpSpPr/>
            <p:nvPr/>
          </p:nvGrpSpPr>
          <p:grpSpPr>
            <a:xfrm rot="0">
              <a:off x="0" y="0"/>
              <a:ext cx="1043591" cy="10435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24</a:t>
              </a:r>
            </a:p>
          </p:txBody>
        </p:sp>
      </p:grpSp>
      <p:sp>
        <p:nvSpPr>
          <p:cNvPr name="Freeform 18" id="18"/>
          <p:cNvSpPr/>
          <p:nvPr/>
        </p:nvSpPr>
        <p:spPr>
          <a:xfrm flipH="false" flipV="false" rot="0">
            <a:off x="1383873" y="2826429"/>
            <a:ext cx="7163573" cy="4976427"/>
          </a:xfrm>
          <a:custGeom>
            <a:avLst/>
            <a:gdLst/>
            <a:ahLst/>
            <a:cxnLst/>
            <a:rect r="r" b="b" t="t" l="l"/>
            <a:pathLst>
              <a:path h="4976427" w="7163573">
                <a:moveTo>
                  <a:pt x="0" y="0"/>
                </a:moveTo>
                <a:lnTo>
                  <a:pt x="7163573" y="0"/>
                </a:lnTo>
                <a:lnTo>
                  <a:pt x="7163573" y="4976427"/>
                </a:lnTo>
                <a:lnTo>
                  <a:pt x="0" y="4976427"/>
                </a:lnTo>
                <a:lnTo>
                  <a:pt x="0" y="0"/>
                </a:lnTo>
                <a:close/>
              </a:path>
            </a:pathLst>
          </a:custGeom>
          <a:blipFill>
            <a:blip r:embed="rId4"/>
            <a:stretch>
              <a:fillRect l="-70339" t="-80000" r="-245312" b="-156560"/>
            </a:stretch>
          </a:blipFill>
        </p:spPr>
      </p:sp>
      <p:sp>
        <p:nvSpPr>
          <p:cNvPr name="Freeform 19" id="19"/>
          <p:cNvSpPr/>
          <p:nvPr/>
        </p:nvSpPr>
        <p:spPr>
          <a:xfrm flipH="false" flipV="false" rot="0">
            <a:off x="9642738" y="2864529"/>
            <a:ext cx="6967766" cy="4976427"/>
          </a:xfrm>
          <a:custGeom>
            <a:avLst/>
            <a:gdLst/>
            <a:ahLst/>
            <a:cxnLst/>
            <a:rect r="r" b="b" t="t" l="l"/>
            <a:pathLst>
              <a:path h="4976427" w="6967766">
                <a:moveTo>
                  <a:pt x="0" y="0"/>
                </a:moveTo>
                <a:lnTo>
                  <a:pt x="6967766" y="0"/>
                </a:lnTo>
                <a:lnTo>
                  <a:pt x="6967766" y="4976427"/>
                </a:lnTo>
                <a:lnTo>
                  <a:pt x="0" y="4976427"/>
                </a:lnTo>
                <a:lnTo>
                  <a:pt x="0" y="0"/>
                </a:lnTo>
                <a:close/>
              </a:path>
            </a:pathLst>
          </a:custGeom>
          <a:blipFill>
            <a:blip r:embed="rId4"/>
            <a:stretch>
              <a:fillRect l="-69891" t="-176652" r="-239552" b="-45820"/>
            </a:stretch>
          </a:blipFill>
        </p:spPr>
      </p:sp>
      <p:grpSp>
        <p:nvGrpSpPr>
          <p:cNvPr name="Group 20" id="20"/>
          <p:cNvGrpSpPr/>
          <p:nvPr/>
        </p:nvGrpSpPr>
        <p:grpSpPr>
          <a:xfrm rot="-5400000">
            <a:off x="7746729" y="7002139"/>
            <a:ext cx="1106283" cy="495151"/>
            <a:chOff x="0" y="0"/>
            <a:chExt cx="907993" cy="406400"/>
          </a:xfrm>
        </p:grpSpPr>
        <p:sp>
          <p:nvSpPr>
            <p:cNvPr name="Freeform 21" id="21"/>
            <p:cNvSpPr/>
            <p:nvPr/>
          </p:nvSpPr>
          <p:spPr>
            <a:xfrm flipH="false" flipV="false" rot="0">
              <a:off x="0" y="0"/>
              <a:ext cx="907993" cy="406400"/>
            </a:xfrm>
            <a:custGeom>
              <a:avLst/>
              <a:gdLst/>
              <a:ahLst/>
              <a:cxnLst/>
              <a:rect r="r" b="b" t="t" l="l"/>
              <a:pathLst>
                <a:path h="406400" w="907993">
                  <a:moveTo>
                    <a:pt x="704793" y="0"/>
                  </a:moveTo>
                  <a:lnTo>
                    <a:pt x="0" y="0"/>
                  </a:lnTo>
                  <a:lnTo>
                    <a:pt x="0" y="406400"/>
                  </a:lnTo>
                  <a:lnTo>
                    <a:pt x="704793" y="406400"/>
                  </a:lnTo>
                  <a:lnTo>
                    <a:pt x="907993" y="203200"/>
                  </a:lnTo>
                  <a:lnTo>
                    <a:pt x="704793" y="0"/>
                  </a:lnTo>
                  <a:close/>
                </a:path>
              </a:pathLst>
            </a:custGeom>
            <a:solidFill>
              <a:srgbClr val="FFFFFF"/>
            </a:solidFill>
          </p:spPr>
        </p:sp>
        <p:sp>
          <p:nvSpPr>
            <p:cNvPr name="TextBox 22" id="22"/>
            <p:cNvSpPr txBox="true"/>
            <p:nvPr/>
          </p:nvSpPr>
          <p:spPr>
            <a:xfrm>
              <a:off x="0" y="-38100"/>
              <a:ext cx="793693" cy="444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24" id="24"/>
          <p:cNvSpPr txBox="true"/>
          <p:nvPr/>
        </p:nvSpPr>
        <p:spPr>
          <a:xfrm rot="0">
            <a:off x="318002" y="1763735"/>
            <a:ext cx="11136691" cy="664845"/>
          </a:xfrm>
          <a:prstGeom prst="rect">
            <a:avLst/>
          </a:prstGeom>
        </p:spPr>
        <p:txBody>
          <a:bodyPr anchor="t" rtlCol="false" tIns="0" lIns="0" bIns="0" rIns="0">
            <a:spAutoFit/>
          </a:bodyPr>
          <a:lstStyle/>
          <a:p>
            <a:pPr>
              <a:lnSpc>
                <a:spcPts val="4830"/>
              </a:lnSpc>
            </a:pPr>
            <a:r>
              <a:rPr lang="en-US" sz="4200">
                <a:solidFill>
                  <a:srgbClr val="FFFFFF"/>
                </a:solidFill>
                <a:latin typeface="Arabica"/>
              </a:rPr>
              <a:t> INTERLEUKIN-8 REPORTER GENE ASSAY (IL-8 LUC ASSAY)</a:t>
            </a:r>
          </a:p>
        </p:txBody>
      </p:sp>
      <p:sp>
        <p:nvSpPr>
          <p:cNvPr name="TextBox 25" id="25"/>
          <p:cNvSpPr txBox="true"/>
          <p:nvPr/>
        </p:nvSpPr>
        <p:spPr>
          <a:xfrm rot="0">
            <a:off x="488443" y="10055479"/>
            <a:ext cx="17311114" cy="231521"/>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KIMURA, Y., FUJIMURA, C., ITO, Y., TAKAHASHI, T., NAKAJIMA, Y., OHMIYA, Y., &amp; AIBA, S. (2015). OPTIMIZATION OF THE IL-8 LUC ASSAY AS AN IN VITRO TEST FOR SKIN SENSITIZATION. </a:t>
            </a:r>
            <a:r>
              <a:rPr lang="en-US" sz="1400">
                <a:solidFill>
                  <a:srgbClr val="FFFFFF"/>
                </a:solidFill>
                <a:latin typeface="Arabica Italics"/>
              </a:rPr>
              <a:t>TOXICOLOGY IN VITRO</a:t>
            </a:r>
            <a:r>
              <a:rPr lang="en-US" sz="1400">
                <a:solidFill>
                  <a:srgbClr val="FFFFFF"/>
                </a:solidFill>
                <a:latin typeface="Arabica"/>
              </a:rPr>
              <a:t>, 29(7), 1816–1830. HTTPS://DOI.ORG/10.1016/J.TIV.2015.07.006</a:t>
            </a:r>
          </a:p>
        </p:txBody>
      </p:sp>
      <p:sp>
        <p:nvSpPr>
          <p:cNvPr name="TextBox 26" id="26"/>
          <p:cNvSpPr txBox="true"/>
          <p:nvPr/>
        </p:nvSpPr>
        <p:spPr>
          <a:xfrm rot="0">
            <a:off x="1383873" y="7903660"/>
            <a:ext cx="15226632" cy="5594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Arabica"/>
              </a:rPr>
              <a:t>note; DNCB = 2,4-dinitrochlorobenzene, </a:t>
            </a:r>
            <a:r>
              <a:rPr lang="en-US" sz="1599">
                <a:solidFill>
                  <a:srgbClr val="FFFFFF"/>
                </a:solidFill>
                <a:latin typeface="Arabica"/>
              </a:rPr>
              <a:t>DMSO = Dimethyl sulfoxide, 4-Nbb = 4-Nitrobenzyl bromide, </a:t>
            </a:r>
            <a:r>
              <a:rPr lang="en-US" sz="1599">
                <a:solidFill>
                  <a:srgbClr val="FFFFFF"/>
                </a:solidFill>
                <a:latin typeface="Arabica"/>
              </a:rPr>
              <a:t>SLR-LA = luciferase activity of red-emitting luciferase, SLo-LA = luciferase activity of orange-emitting luciferase, FinSLO-LA = Fold induction of SLO luciferase activity, nSLO-LA =normalized of SLO luciferase activity</a:t>
            </a:r>
          </a:p>
        </p:txBody>
      </p:sp>
      <p:sp>
        <p:nvSpPr>
          <p:cNvPr name="TextBox 27" id="27"/>
          <p:cNvSpPr txBox="true"/>
          <p:nvPr/>
        </p:nvSpPr>
        <p:spPr>
          <a:xfrm rot="0">
            <a:off x="1383873" y="8726111"/>
            <a:ext cx="15523568" cy="756285"/>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Arabica"/>
              </a:rPr>
              <a:t>we examined the following three criteria to judge chemicals as sensitizers: Criterion 1: Fold induction of SLO luciferase activity (FlnSLO-LA)≥1.4, Criterion 2: the lower limit of the 95% confidence interval of FInSLO-LA≥1.0, Criterion 3: the intersection of criteria 1 and 2.</a:t>
            </a:r>
          </a:p>
        </p:txBody>
      </p:sp>
      <p:grpSp>
        <p:nvGrpSpPr>
          <p:cNvPr name="Group 28" id="28"/>
          <p:cNvGrpSpPr/>
          <p:nvPr/>
        </p:nvGrpSpPr>
        <p:grpSpPr>
          <a:xfrm rot="5400000">
            <a:off x="15809787" y="6904180"/>
            <a:ext cx="1106283" cy="495151"/>
            <a:chOff x="0" y="0"/>
            <a:chExt cx="907993" cy="406400"/>
          </a:xfrm>
        </p:grpSpPr>
        <p:sp>
          <p:nvSpPr>
            <p:cNvPr name="Freeform 29" id="29"/>
            <p:cNvSpPr/>
            <p:nvPr/>
          </p:nvSpPr>
          <p:spPr>
            <a:xfrm flipH="false" flipV="false" rot="0">
              <a:off x="0" y="0"/>
              <a:ext cx="907993" cy="406400"/>
            </a:xfrm>
            <a:custGeom>
              <a:avLst/>
              <a:gdLst/>
              <a:ahLst/>
              <a:cxnLst/>
              <a:rect r="r" b="b" t="t" l="l"/>
              <a:pathLst>
                <a:path h="406400" w="907993">
                  <a:moveTo>
                    <a:pt x="704793" y="0"/>
                  </a:moveTo>
                  <a:lnTo>
                    <a:pt x="0" y="0"/>
                  </a:lnTo>
                  <a:lnTo>
                    <a:pt x="0" y="406400"/>
                  </a:lnTo>
                  <a:lnTo>
                    <a:pt x="704793" y="406400"/>
                  </a:lnTo>
                  <a:lnTo>
                    <a:pt x="907993" y="203200"/>
                  </a:lnTo>
                  <a:lnTo>
                    <a:pt x="704793" y="0"/>
                  </a:lnTo>
                  <a:close/>
                </a:path>
              </a:pathLst>
            </a:custGeom>
            <a:solidFill>
              <a:srgbClr val="FFFFFF"/>
            </a:solidFill>
          </p:spPr>
        </p:sp>
        <p:sp>
          <p:nvSpPr>
            <p:cNvPr name="TextBox 30" id="30"/>
            <p:cNvSpPr txBox="true"/>
            <p:nvPr/>
          </p:nvSpPr>
          <p:spPr>
            <a:xfrm>
              <a:off x="0" y="-38100"/>
              <a:ext cx="793693" cy="444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5400000">
            <a:off x="15809787" y="3170096"/>
            <a:ext cx="1106283" cy="495151"/>
            <a:chOff x="0" y="0"/>
            <a:chExt cx="907993" cy="406400"/>
          </a:xfrm>
        </p:grpSpPr>
        <p:sp>
          <p:nvSpPr>
            <p:cNvPr name="Freeform 32" id="32"/>
            <p:cNvSpPr/>
            <p:nvPr/>
          </p:nvSpPr>
          <p:spPr>
            <a:xfrm flipH="false" flipV="false" rot="0">
              <a:off x="0" y="0"/>
              <a:ext cx="907993" cy="406400"/>
            </a:xfrm>
            <a:custGeom>
              <a:avLst/>
              <a:gdLst/>
              <a:ahLst/>
              <a:cxnLst/>
              <a:rect r="r" b="b" t="t" l="l"/>
              <a:pathLst>
                <a:path h="406400" w="907993">
                  <a:moveTo>
                    <a:pt x="704793" y="0"/>
                  </a:moveTo>
                  <a:lnTo>
                    <a:pt x="0" y="0"/>
                  </a:lnTo>
                  <a:lnTo>
                    <a:pt x="0" y="406400"/>
                  </a:lnTo>
                  <a:lnTo>
                    <a:pt x="704793" y="406400"/>
                  </a:lnTo>
                  <a:lnTo>
                    <a:pt x="907993" y="203200"/>
                  </a:lnTo>
                  <a:lnTo>
                    <a:pt x="704793" y="0"/>
                  </a:lnTo>
                  <a:close/>
                </a:path>
              </a:pathLst>
            </a:custGeom>
            <a:solidFill>
              <a:srgbClr val="FFFFFF"/>
            </a:solidFill>
          </p:spPr>
        </p:sp>
        <p:sp>
          <p:nvSpPr>
            <p:cNvPr name="TextBox 33" id="33"/>
            <p:cNvSpPr txBox="true"/>
            <p:nvPr/>
          </p:nvSpPr>
          <p:spPr>
            <a:xfrm>
              <a:off x="0" y="-38100"/>
              <a:ext cx="793693" cy="444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50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grpSp>
        <p:nvGrpSpPr>
          <p:cNvPr name="Group 8" id="8"/>
          <p:cNvGrpSpPr/>
          <p:nvPr/>
        </p:nvGrpSpPr>
        <p:grpSpPr>
          <a:xfrm rot="0">
            <a:off x="0" y="1614742"/>
            <a:ext cx="8667750" cy="1072754"/>
            <a:chOff x="0" y="0"/>
            <a:chExt cx="2282864" cy="282536"/>
          </a:xfrm>
        </p:grpSpPr>
        <p:sp>
          <p:nvSpPr>
            <p:cNvPr name="Freeform 9" id="9"/>
            <p:cNvSpPr/>
            <p:nvPr/>
          </p:nvSpPr>
          <p:spPr>
            <a:xfrm flipH="false" flipV="false" rot="0">
              <a:off x="0" y="0"/>
              <a:ext cx="2282864" cy="282536"/>
            </a:xfrm>
            <a:custGeom>
              <a:avLst/>
              <a:gdLst/>
              <a:ahLst/>
              <a:cxnLst/>
              <a:rect r="r" b="b" t="t" l="l"/>
              <a:pathLst>
                <a:path h="282536" w="2282864">
                  <a:moveTo>
                    <a:pt x="2079664" y="0"/>
                  </a:moveTo>
                  <a:lnTo>
                    <a:pt x="0" y="0"/>
                  </a:lnTo>
                  <a:lnTo>
                    <a:pt x="0" y="282536"/>
                  </a:lnTo>
                  <a:lnTo>
                    <a:pt x="2079664" y="282536"/>
                  </a:lnTo>
                  <a:lnTo>
                    <a:pt x="2282864" y="141268"/>
                  </a:lnTo>
                  <a:lnTo>
                    <a:pt x="2079664" y="0"/>
                  </a:lnTo>
                  <a:close/>
                </a:path>
              </a:pathLst>
            </a:custGeom>
            <a:solidFill>
              <a:srgbClr val="7382A2"/>
            </a:solidFill>
          </p:spPr>
        </p:sp>
        <p:sp>
          <p:nvSpPr>
            <p:cNvPr name="TextBox 10" id="10"/>
            <p:cNvSpPr txBox="true"/>
            <p:nvPr/>
          </p:nvSpPr>
          <p:spPr>
            <a:xfrm>
              <a:off x="0" y="-38100"/>
              <a:ext cx="2168564" cy="32063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18002" y="1921685"/>
            <a:ext cx="7745081" cy="565785"/>
          </a:xfrm>
          <a:prstGeom prst="rect">
            <a:avLst/>
          </a:prstGeom>
        </p:spPr>
        <p:txBody>
          <a:bodyPr anchor="t" rtlCol="false" tIns="0" lIns="0" bIns="0" rIns="0">
            <a:spAutoFit/>
          </a:bodyPr>
          <a:lstStyle/>
          <a:p>
            <a:pPr>
              <a:lnSpc>
                <a:spcPts val="4140"/>
              </a:lnSpc>
            </a:pPr>
            <a:r>
              <a:rPr lang="en-US" sz="3600">
                <a:solidFill>
                  <a:srgbClr val="FFFFFF"/>
                </a:solidFill>
                <a:latin typeface="Arabica"/>
              </a:rPr>
              <a:t>GENOMIC ALLERGEN RAPID DETECTION (GARD™) </a:t>
            </a:r>
          </a:p>
        </p:txBody>
      </p:sp>
      <p:sp>
        <p:nvSpPr>
          <p:cNvPr name="TextBox 12" id="12"/>
          <p:cNvSpPr txBox="true"/>
          <p:nvPr/>
        </p:nvSpPr>
        <p:spPr>
          <a:xfrm rot="0">
            <a:off x="7729613" y="3267038"/>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นำ SENZACELL ซึ่งเป็นเซลล์ไลน์ของเซลล์มะเร็งเม็ดเลือดขาวชนิดไมอีลอยด์ MUTZ-3 ไปทดสอบกับสารเคมีเป็นเวลา 24 ชั่วโมง</a:t>
            </a:r>
          </a:p>
        </p:txBody>
      </p:sp>
      <p:sp>
        <p:nvSpPr>
          <p:cNvPr name="TextBox 13" id="13"/>
          <p:cNvSpPr txBox="true"/>
          <p:nvPr/>
        </p:nvSpPr>
        <p:spPr>
          <a:xfrm rot="0">
            <a:off x="7767713" y="5327190"/>
            <a:ext cx="9453487"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 RNA ที่แยกออกจากเซลล์ที่เพาะเลี้ยงด้วยสารเคมี</a:t>
            </a:r>
          </a:p>
        </p:txBody>
      </p:sp>
      <p:sp>
        <p:nvSpPr>
          <p:cNvPr name="TextBox 14" id="14"/>
          <p:cNvSpPr txBox="true"/>
          <p:nvPr/>
        </p:nvSpPr>
        <p:spPr>
          <a:xfrm rot="0">
            <a:off x="7705390" y="7261642"/>
            <a:ext cx="9806734" cy="506095"/>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วัดค่า GARDSKIN GENOMIC PREDICTION เพื่อดูระดับการแสดงออกของยีน</a:t>
            </a:r>
          </a:p>
        </p:txBody>
      </p:sp>
      <p:sp>
        <p:nvSpPr>
          <p:cNvPr name="TextBox 15" id="15"/>
          <p:cNvSpPr txBox="true"/>
          <p:nvPr/>
        </p:nvSpPr>
        <p:spPr>
          <a:xfrm rot="0">
            <a:off x="7882013" y="8938079"/>
            <a:ext cx="9453487" cy="972820"/>
          </a:xfrm>
          <a:prstGeom prst="rect">
            <a:avLst/>
          </a:prstGeom>
        </p:spPr>
        <p:txBody>
          <a:bodyPr anchor="t" rtlCol="false" tIns="0" lIns="0" bIns="0" rIns="0">
            <a:spAutoFit/>
          </a:bodyPr>
          <a:lstStyle/>
          <a:p>
            <a:pPr algn="ctr">
              <a:lnSpc>
                <a:spcPts val="3680"/>
              </a:lnSpc>
            </a:pPr>
            <a:r>
              <a:rPr lang="en-US" sz="3200">
                <a:solidFill>
                  <a:srgbClr val="FFFFFF"/>
                </a:solidFill>
                <a:cs typeface="Arabica"/>
              </a:rPr>
              <a:t>ประเมินผลว่าสารเคมีที่ทดสอบเป็นประเภทใด ด้วยระบบ NANOSTRING NCOUNTER</a:t>
            </a:r>
          </a:p>
        </p:txBody>
      </p:sp>
      <p:sp>
        <p:nvSpPr>
          <p:cNvPr name="AutoShape 16" id="16"/>
          <p:cNvSpPr/>
          <p:nvPr/>
        </p:nvSpPr>
        <p:spPr>
          <a:xfrm>
            <a:off x="12456356" y="6095396"/>
            <a:ext cx="0" cy="903642"/>
          </a:xfrm>
          <a:prstGeom prst="line">
            <a:avLst/>
          </a:prstGeom>
          <a:ln cap="flat" w="76200">
            <a:solidFill>
              <a:srgbClr val="FFFFFF"/>
            </a:solidFill>
            <a:prstDash val="solid"/>
            <a:headEnd type="none" len="sm" w="sm"/>
            <a:tailEnd type="arrow" len="sm" w="med"/>
          </a:ln>
        </p:spPr>
      </p:sp>
      <p:sp>
        <p:nvSpPr>
          <p:cNvPr name="AutoShape 17" id="17"/>
          <p:cNvSpPr/>
          <p:nvPr/>
        </p:nvSpPr>
        <p:spPr>
          <a:xfrm>
            <a:off x="12456356" y="7767737"/>
            <a:ext cx="0" cy="903642"/>
          </a:xfrm>
          <a:prstGeom prst="line">
            <a:avLst/>
          </a:prstGeom>
          <a:ln cap="flat" w="76200">
            <a:solidFill>
              <a:srgbClr val="FFFFFF"/>
            </a:solidFill>
            <a:prstDash val="solid"/>
            <a:headEnd type="none" len="sm" w="sm"/>
            <a:tailEnd type="arrow" len="sm" w="med"/>
          </a:ln>
        </p:spPr>
      </p:sp>
      <p:grpSp>
        <p:nvGrpSpPr>
          <p:cNvPr name="Group 18" id="18"/>
          <p:cNvGrpSpPr/>
          <p:nvPr/>
        </p:nvGrpSpPr>
        <p:grpSpPr>
          <a:xfrm rot="0">
            <a:off x="17259300" y="246007"/>
            <a:ext cx="782693" cy="782693"/>
            <a:chOff x="0" y="0"/>
            <a:chExt cx="1043591" cy="1043591"/>
          </a:xfrm>
        </p:grpSpPr>
        <p:grpSp>
          <p:nvGrpSpPr>
            <p:cNvPr name="Group 19" id="19"/>
            <p:cNvGrpSpPr/>
            <p:nvPr/>
          </p:nvGrpSpPr>
          <p:grpSpPr>
            <a:xfrm rot="0">
              <a:off x="0" y="0"/>
              <a:ext cx="1043591" cy="10435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25</a:t>
              </a:r>
            </a:p>
          </p:txBody>
        </p:sp>
      </p:grpSp>
      <p:sp>
        <p:nvSpPr>
          <p:cNvPr name="AutoShape 23" id="23"/>
          <p:cNvSpPr/>
          <p:nvPr/>
        </p:nvSpPr>
        <p:spPr>
          <a:xfrm>
            <a:off x="12456356" y="4239858"/>
            <a:ext cx="0" cy="903642"/>
          </a:xfrm>
          <a:prstGeom prst="line">
            <a:avLst/>
          </a:prstGeom>
          <a:ln cap="flat" w="76200">
            <a:solidFill>
              <a:srgbClr val="FFFFFF"/>
            </a:solidFill>
            <a:prstDash val="solid"/>
            <a:headEnd type="none" len="sm" w="sm"/>
            <a:tailEnd type="arrow" len="sm" w="med"/>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21449"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38000"/>
            </a:blip>
            <a:stretch>
              <a:fillRect l="0" t="0" r="0" b="0"/>
            </a:stretch>
          </a:blipFill>
        </p:spPr>
      </p:sp>
      <p:grpSp>
        <p:nvGrpSpPr>
          <p:cNvPr name="Group 4" id="4"/>
          <p:cNvGrpSpPr/>
          <p:nvPr/>
        </p:nvGrpSpPr>
        <p:grpSpPr>
          <a:xfrm rot="0">
            <a:off x="0" y="339714"/>
            <a:ext cx="13126621" cy="1275028"/>
            <a:chOff x="0" y="0"/>
            <a:chExt cx="3457217" cy="335810"/>
          </a:xfrm>
        </p:grpSpPr>
        <p:sp>
          <p:nvSpPr>
            <p:cNvPr name="Freeform 5" id="5"/>
            <p:cNvSpPr/>
            <p:nvPr/>
          </p:nvSpPr>
          <p:spPr>
            <a:xfrm flipH="false" flipV="false" rot="0">
              <a:off x="0" y="0"/>
              <a:ext cx="3457217" cy="335810"/>
            </a:xfrm>
            <a:custGeom>
              <a:avLst/>
              <a:gdLst/>
              <a:ahLst/>
              <a:cxnLst/>
              <a:rect r="r" b="b" t="t" l="l"/>
              <a:pathLst>
                <a:path h="335810" w="3457217">
                  <a:moveTo>
                    <a:pt x="3254017" y="0"/>
                  </a:moveTo>
                  <a:lnTo>
                    <a:pt x="0" y="0"/>
                  </a:lnTo>
                  <a:lnTo>
                    <a:pt x="0" y="335810"/>
                  </a:lnTo>
                  <a:lnTo>
                    <a:pt x="3254017" y="335810"/>
                  </a:lnTo>
                  <a:lnTo>
                    <a:pt x="3457217" y="167905"/>
                  </a:lnTo>
                  <a:lnTo>
                    <a:pt x="3254017" y="0"/>
                  </a:lnTo>
                  <a:close/>
                </a:path>
              </a:pathLst>
            </a:custGeom>
            <a:solidFill>
              <a:srgbClr val="0E3F8D"/>
            </a:solidFill>
          </p:spPr>
        </p:sp>
        <p:sp>
          <p:nvSpPr>
            <p:cNvPr name="TextBox 6" id="6"/>
            <p:cNvSpPr txBox="true"/>
            <p:nvPr/>
          </p:nvSpPr>
          <p:spPr>
            <a:xfrm>
              <a:off x="0" y="-38100"/>
              <a:ext cx="3342917" cy="3739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1614742"/>
            <a:ext cx="8648700" cy="1072754"/>
            <a:chOff x="0" y="0"/>
            <a:chExt cx="2277847" cy="282536"/>
          </a:xfrm>
        </p:grpSpPr>
        <p:sp>
          <p:nvSpPr>
            <p:cNvPr name="Freeform 8" id="8"/>
            <p:cNvSpPr/>
            <p:nvPr/>
          </p:nvSpPr>
          <p:spPr>
            <a:xfrm flipH="false" flipV="false" rot="0">
              <a:off x="0" y="0"/>
              <a:ext cx="2277847" cy="282536"/>
            </a:xfrm>
            <a:custGeom>
              <a:avLst/>
              <a:gdLst/>
              <a:ahLst/>
              <a:cxnLst/>
              <a:rect r="r" b="b" t="t" l="l"/>
              <a:pathLst>
                <a:path h="282536" w="2277847">
                  <a:moveTo>
                    <a:pt x="2074647" y="0"/>
                  </a:moveTo>
                  <a:lnTo>
                    <a:pt x="0" y="0"/>
                  </a:lnTo>
                  <a:lnTo>
                    <a:pt x="0" y="282536"/>
                  </a:lnTo>
                  <a:lnTo>
                    <a:pt x="2074647" y="282536"/>
                  </a:lnTo>
                  <a:lnTo>
                    <a:pt x="2277847" y="141268"/>
                  </a:lnTo>
                  <a:lnTo>
                    <a:pt x="2074647" y="0"/>
                  </a:lnTo>
                  <a:close/>
                </a:path>
              </a:pathLst>
            </a:custGeom>
            <a:solidFill>
              <a:srgbClr val="7382A2"/>
            </a:solidFill>
          </p:spPr>
        </p:sp>
        <p:sp>
          <p:nvSpPr>
            <p:cNvPr name="TextBox 9" id="9"/>
            <p:cNvSpPr txBox="true"/>
            <p:nvPr/>
          </p:nvSpPr>
          <p:spPr>
            <a:xfrm>
              <a:off x="0" y="-38100"/>
              <a:ext cx="2163547" cy="3206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26</a:t>
              </a:r>
            </a:p>
          </p:txBody>
        </p:sp>
      </p:grpSp>
      <p:sp>
        <p:nvSpPr>
          <p:cNvPr name="Freeform 15" id="15"/>
          <p:cNvSpPr/>
          <p:nvPr/>
        </p:nvSpPr>
        <p:spPr>
          <a:xfrm flipH="false" flipV="false" rot="0">
            <a:off x="2769513" y="2791712"/>
            <a:ext cx="12748975" cy="5724548"/>
          </a:xfrm>
          <a:custGeom>
            <a:avLst/>
            <a:gdLst/>
            <a:ahLst/>
            <a:cxnLst/>
            <a:rect r="r" b="b" t="t" l="l"/>
            <a:pathLst>
              <a:path h="5724548" w="12748975">
                <a:moveTo>
                  <a:pt x="0" y="0"/>
                </a:moveTo>
                <a:lnTo>
                  <a:pt x="12748974" y="0"/>
                </a:lnTo>
                <a:lnTo>
                  <a:pt x="12748974" y="5724549"/>
                </a:lnTo>
                <a:lnTo>
                  <a:pt x="0" y="5724549"/>
                </a:lnTo>
                <a:lnTo>
                  <a:pt x="0" y="0"/>
                </a:lnTo>
                <a:close/>
              </a:path>
            </a:pathLst>
          </a:custGeom>
          <a:blipFill>
            <a:blip r:embed="rId4"/>
            <a:stretch>
              <a:fillRect l="-12247" t="-54628" r="-67393" b="-70412"/>
            </a:stretch>
          </a:blipFill>
        </p:spPr>
      </p:sp>
      <p:sp>
        <p:nvSpPr>
          <p:cNvPr name="TextBox 16" id="16"/>
          <p:cNvSpPr txBox="true"/>
          <p:nvPr/>
        </p:nvSpPr>
        <p:spPr>
          <a:xfrm rot="0">
            <a:off x="318002" y="443865"/>
            <a:ext cx="11753127" cy="1131570"/>
          </a:xfrm>
          <a:prstGeom prst="rect">
            <a:avLst/>
          </a:prstGeom>
        </p:spPr>
        <p:txBody>
          <a:bodyPr anchor="t" rtlCol="false" tIns="0" lIns="0" bIns="0" rIns="0">
            <a:spAutoFit/>
          </a:bodyPr>
          <a:lstStyle/>
          <a:p>
            <a:pPr algn="ctr">
              <a:lnSpc>
                <a:spcPts val="8280"/>
              </a:lnSpc>
            </a:pPr>
            <a:r>
              <a:rPr lang="en-US" sz="7200">
                <a:solidFill>
                  <a:srgbClr val="FFFFFF"/>
                </a:solidFill>
                <a:cs typeface="Arabica"/>
              </a:rPr>
              <a:t>การทดสอบในหลอดทดลอง (IN VITRO)</a:t>
            </a:r>
          </a:p>
        </p:txBody>
      </p:sp>
      <p:sp>
        <p:nvSpPr>
          <p:cNvPr name="TextBox 17" id="17"/>
          <p:cNvSpPr txBox="true"/>
          <p:nvPr/>
        </p:nvSpPr>
        <p:spPr>
          <a:xfrm rot="0">
            <a:off x="318002" y="1921685"/>
            <a:ext cx="7846109" cy="565785"/>
          </a:xfrm>
          <a:prstGeom prst="rect">
            <a:avLst/>
          </a:prstGeom>
        </p:spPr>
        <p:txBody>
          <a:bodyPr anchor="t" rtlCol="false" tIns="0" lIns="0" bIns="0" rIns="0">
            <a:spAutoFit/>
          </a:bodyPr>
          <a:lstStyle/>
          <a:p>
            <a:pPr>
              <a:lnSpc>
                <a:spcPts val="4140"/>
              </a:lnSpc>
            </a:pPr>
            <a:r>
              <a:rPr lang="en-US" sz="3600">
                <a:solidFill>
                  <a:srgbClr val="FFFFFF"/>
                </a:solidFill>
                <a:latin typeface="Arabica"/>
              </a:rPr>
              <a:t>GENOMIC ALLERGEN RAPID DETECTION (GARD™) </a:t>
            </a:r>
          </a:p>
        </p:txBody>
      </p:sp>
      <p:sp>
        <p:nvSpPr>
          <p:cNvPr name="TextBox 18" id="18"/>
          <p:cNvSpPr txBox="true"/>
          <p:nvPr/>
        </p:nvSpPr>
        <p:spPr>
          <a:xfrm rot="0">
            <a:off x="178881" y="9812417"/>
            <a:ext cx="17930239" cy="431546"/>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GRADIN, R., JOHANSSON, A., FORRERYD, A., AALTONEN, E., JERRE, A., LARNE, O., MATTSON, U., &amp; JOHANSSON, H. (2020). THE GARDPOTENCY ASSAY FOR POTENCY-ASSOCIATED SUBCLASSIFICATION OF CHEMICAL SKIN SENSITIZERS-RATIONALE, METHOD DEVELOPMENT, AND RING TRIAL RESULTS OF PREDICTIVE PERFORMANCE AND REPRODUCIBILITY. </a:t>
            </a:r>
            <a:r>
              <a:rPr lang="en-US" sz="1400">
                <a:solidFill>
                  <a:srgbClr val="FFFFFF"/>
                </a:solidFill>
                <a:latin typeface="Arabica Italics"/>
              </a:rPr>
              <a:t>TOXICOLOGICAL SCIENCES: AN OFFICIAL JOURNAL OF THE SOCIETY OF TOXICOLOGY</a:t>
            </a:r>
            <a:r>
              <a:rPr lang="en-US" sz="1400">
                <a:solidFill>
                  <a:srgbClr val="FFFFFF"/>
                </a:solidFill>
                <a:latin typeface="Arabica"/>
              </a:rPr>
              <a:t>, 176(2), 423–432. HTTPS://DOI.ORG/10.1093/TOXSCI/KFAA068</a:t>
            </a:r>
          </a:p>
        </p:txBody>
      </p:sp>
      <p:grpSp>
        <p:nvGrpSpPr>
          <p:cNvPr name="Group 19" id="19"/>
          <p:cNvGrpSpPr/>
          <p:nvPr/>
        </p:nvGrpSpPr>
        <p:grpSpPr>
          <a:xfrm rot="0">
            <a:off x="578872" y="8697236"/>
            <a:ext cx="17130255" cy="954757"/>
            <a:chOff x="0" y="0"/>
            <a:chExt cx="4511672" cy="251459"/>
          </a:xfrm>
        </p:grpSpPr>
        <p:sp>
          <p:nvSpPr>
            <p:cNvPr name="Freeform 20" id="20"/>
            <p:cNvSpPr/>
            <p:nvPr/>
          </p:nvSpPr>
          <p:spPr>
            <a:xfrm flipH="false" flipV="false" rot="0">
              <a:off x="0" y="0"/>
              <a:ext cx="4511672" cy="251459"/>
            </a:xfrm>
            <a:custGeom>
              <a:avLst/>
              <a:gdLst/>
              <a:ahLst/>
              <a:cxnLst/>
              <a:rect r="r" b="b" t="t" l="l"/>
              <a:pathLst>
                <a:path h="251459" w="4511672">
                  <a:moveTo>
                    <a:pt x="23049" y="0"/>
                  </a:moveTo>
                  <a:lnTo>
                    <a:pt x="4488623" y="0"/>
                  </a:lnTo>
                  <a:cubicBezTo>
                    <a:pt x="4494736" y="0"/>
                    <a:pt x="4500599" y="2428"/>
                    <a:pt x="4504922" y="6751"/>
                  </a:cubicBezTo>
                  <a:cubicBezTo>
                    <a:pt x="4509244" y="11073"/>
                    <a:pt x="4511672" y="16936"/>
                    <a:pt x="4511672" y="23049"/>
                  </a:cubicBezTo>
                  <a:lnTo>
                    <a:pt x="4511672" y="228409"/>
                  </a:lnTo>
                  <a:cubicBezTo>
                    <a:pt x="4511672" y="241139"/>
                    <a:pt x="4501353" y="251459"/>
                    <a:pt x="4488623" y="251459"/>
                  </a:cubicBezTo>
                  <a:lnTo>
                    <a:pt x="23049" y="251459"/>
                  </a:lnTo>
                  <a:cubicBezTo>
                    <a:pt x="10319" y="251459"/>
                    <a:pt x="0" y="241139"/>
                    <a:pt x="0" y="228409"/>
                  </a:cubicBezTo>
                  <a:lnTo>
                    <a:pt x="0" y="23049"/>
                  </a:lnTo>
                  <a:cubicBezTo>
                    <a:pt x="0" y="10319"/>
                    <a:pt x="10319" y="0"/>
                    <a:pt x="23049" y="0"/>
                  </a:cubicBezTo>
                  <a:close/>
                </a:path>
              </a:pathLst>
            </a:custGeom>
            <a:solidFill>
              <a:srgbClr val="6DA3B6"/>
            </a:solidFill>
          </p:spPr>
        </p:sp>
        <p:sp>
          <p:nvSpPr>
            <p:cNvPr name="TextBox 21" id="21"/>
            <p:cNvSpPr txBox="true"/>
            <p:nvPr/>
          </p:nvSpPr>
          <p:spPr>
            <a:xfrm>
              <a:off x="0" y="-38100"/>
              <a:ext cx="4511672" cy="289559"/>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55217" y="8771325"/>
            <a:ext cx="16577565" cy="797052"/>
          </a:xfrm>
          <a:prstGeom prst="rect">
            <a:avLst/>
          </a:prstGeom>
        </p:spPr>
        <p:txBody>
          <a:bodyPr anchor="t" rtlCol="false" tIns="0" lIns="0" bIns="0" rIns="0">
            <a:spAutoFit/>
          </a:bodyPr>
          <a:lstStyle/>
          <a:p>
            <a:pPr algn="just">
              <a:lnSpc>
                <a:spcPts val="2033"/>
              </a:lnSpc>
              <a:spcBef>
                <a:spcPct val="0"/>
              </a:spcBef>
            </a:pPr>
            <a:r>
              <a:rPr lang="en-US" sz="1800">
                <a:solidFill>
                  <a:srgbClr val="FFFFFF"/>
                </a:solidFill>
                <a:latin typeface="Arabica"/>
              </a:rPr>
              <a:t>GARD (GENOMIC ALLERGEN RAPID DETECTION) INPUT CONCENTRATIONS FOR THE SUBSTANCES IN THE TRAINING DATASET VISUALIZED AGAINST LOCAL LYMPH NODE ASSAY (LLNA) EC3 VALUES AND HUMAN POTENCY CATEGORIES. THE LEFT SCATTER PLOT VISUALIZES THE CORRELATION BETWEEN THE GARD INPUT CONCENTRATIONS AND LLNA EC3 VALUES. THE RIGHT PLOT SHOWS HISTOGRAMS OF THE GARD INPUT CONCENTRATIONS FOR EACH HUMAN POTENCY CATEGORY. FOR EACH CATEGORY, THE MEAN GARD INPUT CONCENTRATION IS DESCRIBED BY THE POINT.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2467643" y="2870200"/>
            <a:ext cx="13724934" cy="2495861"/>
            <a:chOff x="0" y="0"/>
            <a:chExt cx="3614797" cy="657346"/>
          </a:xfrm>
        </p:grpSpPr>
        <p:sp>
          <p:nvSpPr>
            <p:cNvPr name="Freeform 4" id="4"/>
            <p:cNvSpPr/>
            <p:nvPr/>
          </p:nvSpPr>
          <p:spPr>
            <a:xfrm flipH="false" flipV="false" rot="0">
              <a:off x="0" y="0"/>
              <a:ext cx="3614798" cy="657346"/>
            </a:xfrm>
            <a:custGeom>
              <a:avLst/>
              <a:gdLst/>
              <a:ahLst/>
              <a:cxnLst/>
              <a:rect r="r" b="b" t="t" l="l"/>
              <a:pathLst>
                <a:path h="657346" w="3614798">
                  <a:moveTo>
                    <a:pt x="28768" y="0"/>
                  </a:moveTo>
                  <a:lnTo>
                    <a:pt x="3586030" y="0"/>
                  </a:lnTo>
                  <a:cubicBezTo>
                    <a:pt x="3601918" y="0"/>
                    <a:pt x="3614798" y="12880"/>
                    <a:pt x="3614798" y="28768"/>
                  </a:cubicBezTo>
                  <a:lnTo>
                    <a:pt x="3614798" y="628578"/>
                  </a:lnTo>
                  <a:cubicBezTo>
                    <a:pt x="3614798" y="636208"/>
                    <a:pt x="3611767" y="643525"/>
                    <a:pt x="3606372" y="648920"/>
                  </a:cubicBezTo>
                  <a:cubicBezTo>
                    <a:pt x="3600977" y="654315"/>
                    <a:pt x="3593659" y="657346"/>
                    <a:pt x="3586030" y="657346"/>
                  </a:cubicBezTo>
                  <a:lnTo>
                    <a:pt x="28768" y="657346"/>
                  </a:lnTo>
                  <a:cubicBezTo>
                    <a:pt x="21138" y="657346"/>
                    <a:pt x="13821" y="654315"/>
                    <a:pt x="8426" y="648920"/>
                  </a:cubicBezTo>
                  <a:cubicBezTo>
                    <a:pt x="3031" y="643525"/>
                    <a:pt x="0" y="636208"/>
                    <a:pt x="0" y="628578"/>
                  </a:cubicBezTo>
                  <a:lnTo>
                    <a:pt x="0" y="28768"/>
                  </a:lnTo>
                  <a:cubicBezTo>
                    <a:pt x="0" y="21138"/>
                    <a:pt x="3031" y="13821"/>
                    <a:pt x="8426" y="8426"/>
                  </a:cubicBezTo>
                  <a:cubicBezTo>
                    <a:pt x="13821" y="3031"/>
                    <a:pt x="21138" y="0"/>
                    <a:pt x="28768" y="0"/>
                  </a:cubicBezTo>
                  <a:close/>
                </a:path>
              </a:pathLst>
            </a:custGeom>
            <a:solidFill>
              <a:srgbClr val="0E3F8D"/>
            </a:solidFill>
          </p:spPr>
        </p:sp>
        <p:sp>
          <p:nvSpPr>
            <p:cNvPr name="TextBox 5" id="5"/>
            <p:cNvSpPr txBox="true"/>
            <p:nvPr/>
          </p:nvSpPr>
          <p:spPr>
            <a:xfrm>
              <a:off x="0" y="-38100"/>
              <a:ext cx="3614797" cy="69544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81975" y="6026627"/>
            <a:ext cx="13924051" cy="1449705"/>
          </a:xfrm>
          <a:prstGeom prst="rect">
            <a:avLst/>
          </a:prstGeom>
        </p:spPr>
        <p:txBody>
          <a:bodyPr anchor="t" rtlCol="false" tIns="0" lIns="0" bIns="0" rIns="0">
            <a:spAutoFit/>
          </a:bodyPr>
          <a:lstStyle/>
          <a:p>
            <a:pPr marL="1036320" indent="-518160" lvl="1">
              <a:lnSpc>
                <a:spcPts val="5520"/>
              </a:lnSpc>
              <a:buFont typeface="Arial"/>
              <a:buChar char="•"/>
            </a:pPr>
            <a:r>
              <a:rPr lang="en-US" sz="4800">
                <a:solidFill>
                  <a:srgbClr val="FFFFFF"/>
                </a:solidFill>
                <a:latin typeface="Arabica"/>
              </a:rPr>
              <a:t>QUANTITATIVE STRUCTURE-ACTIVITY RELATIONSHIP (QSAR)</a:t>
            </a:r>
          </a:p>
          <a:p>
            <a:pPr marL="1036320" indent="-518160" lvl="1">
              <a:lnSpc>
                <a:spcPts val="5520"/>
              </a:lnSpc>
              <a:buFont typeface="Arial"/>
              <a:buChar char="•"/>
            </a:pPr>
            <a:r>
              <a:rPr lang="en-US" sz="4800">
                <a:solidFill>
                  <a:srgbClr val="FFFFFF"/>
                </a:solidFill>
                <a:latin typeface="Arabica"/>
              </a:rPr>
              <a:t>READ-ACROSS</a:t>
            </a:r>
          </a:p>
        </p:txBody>
      </p:sp>
      <p:sp>
        <p:nvSpPr>
          <p:cNvPr name="TextBox 7" id="7"/>
          <p:cNvSpPr txBox="true"/>
          <p:nvPr/>
        </p:nvSpPr>
        <p:spPr>
          <a:xfrm rot="0">
            <a:off x="2355754" y="3099111"/>
            <a:ext cx="13576493" cy="2266950"/>
          </a:xfrm>
          <a:prstGeom prst="rect">
            <a:avLst/>
          </a:prstGeom>
        </p:spPr>
        <p:txBody>
          <a:bodyPr anchor="t" rtlCol="false" tIns="0" lIns="0" bIns="0" rIns="0">
            <a:spAutoFit/>
          </a:bodyPr>
          <a:lstStyle/>
          <a:p>
            <a:pPr algn="ctr">
              <a:lnSpc>
                <a:spcPts val="8625"/>
              </a:lnSpc>
            </a:pPr>
            <a:r>
              <a:rPr lang="en-US" sz="7500">
                <a:solidFill>
                  <a:srgbClr val="FFFFFF"/>
                </a:solidFill>
                <a:cs typeface="Arabica"/>
              </a:rPr>
              <a:t>การทำนายความเป็นพิษทางผิวหนังด้วยโครงสร้างทางเคมี</a:t>
            </a:r>
          </a:p>
        </p:txBody>
      </p:sp>
      <p:grpSp>
        <p:nvGrpSpPr>
          <p:cNvPr name="Group 8" id="8"/>
          <p:cNvGrpSpPr/>
          <p:nvPr/>
        </p:nvGrpSpPr>
        <p:grpSpPr>
          <a:xfrm rot="0">
            <a:off x="17259300" y="246007"/>
            <a:ext cx="782693" cy="782693"/>
            <a:chOff x="0" y="0"/>
            <a:chExt cx="1043591" cy="1043591"/>
          </a:xfrm>
        </p:grpSpPr>
        <p:grpSp>
          <p:nvGrpSpPr>
            <p:cNvPr name="Group 9" id="9"/>
            <p:cNvGrpSpPr/>
            <p:nvPr/>
          </p:nvGrpSpPr>
          <p:grpSpPr>
            <a:xfrm rot="0">
              <a:off x="0" y="0"/>
              <a:ext cx="1043591" cy="10435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27</a:t>
              </a:r>
            </a:p>
          </p:txBody>
        </p:sp>
      </p:grpSp>
      <p:sp>
        <p:nvSpPr>
          <p:cNvPr name="Freeform 13" id="13"/>
          <p:cNvSpPr/>
          <p:nvPr/>
        </p:nvSpPr>
        <p:spPr>
          <a:xfrm flipH="false" flipV="false" rot="-2150304">
            <a:off x="14920857" y="1057853"/>
            <a:ext cx="2682567" cy="2365536"/>
          </a:xfrm>
          <a:custGeom>
            <a:avLst/>
            <a:gdLst/>
            <a:ahLst/>
            <a:cxnLst/>
            <a:rect r="r" b="b" t="t" l="l"/>
            <a:pathLst>
              <a:path h="2365536" w="2682567">
                <a:moveTo>
                  <a:pt x="0" y="0"/>
                </a:moveTo>
                <a:lnTo>
                  <a:pt x="2682567" y="0"/>
                </a:lnTo>
                <a:lnTo>
                  <a:pt x="2682567" y="2365536"/>
                </a:lnTo>
                <a:lnTo>
                  <a:pt x="0" y="2365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8100000">
            <a:off x="549687" y="6734365"/>
            <a:ext cx="3096184" cy="2837231"/>
          </a:xfrm>
          <a:custGeom>
            <a:avLst/>
            <a:gdLst/>
            <a:ahLst/>
            <a:cxnLst/>
            <a:rect r="r" b="b" t="t" l="l"/>
            <a:pathLst>
              <a:path h="2837231" w="3096184">
                <a:moveTo>
                  <a:pt x="0" y="0"/>
                </a:moveTo>
                <a:lnTo>
                  <a:pt x="3096184" y="0"/>
                </a:lnTo>
                <a:lnTo>
                  <a:pt x="3096184" y="2837231"/>
                </a:lnTo>
                <a:lnTo>
                  <a:pt x="0" y="2837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499016" y="0"/>
            <a:ext cx="7037640" cy="11021092"/>
          </a:xfrm>
          <a:custGeom>
            <a:avLst/>
            <a:gdLst/>
            <a:ahLst/>
            <a:cxnLst/>
            <a:rect r="r" b="b" t="t" l="l"/>
            <a:pathLst>
              <a:path h="11021092" w="7037640">
                <a:moveTo>
                  <a:pt x="0" y="0"/>
                </a:moveTo>
                <a:lnTo>
                  <a:pt x="7037640" y="0"/>
                </a:lnTo>
                <a:lnTo>
                  <a:pt x="7037640" y="11021092"/>
                </a:lnTo>
                <a:lnTo>
                  <a:pt x="0" y="11021092"/>
                </a:lnTo>
                <a:lnTo>
                  <a:pt x="0" y="0"/>
                </a:lnTo>
                <a:close/>
              </a:path>
            </a:pathLst>
          </a:custGeom>
          <a:blipFill>
            <a:blip r:embed="rId3">
              <a:alphaModFix amt="51000"/>
            </a:blip>
            <a:stretch>
              <a:fillRect l="0" t="0" r="-90051" b="0"/>
            </a:stretch>
          </a:blipFill>
        </p:spPr>
      </p:sp>
      <p:grpSp>
        <p:nvGrpSpPr>
          <p:cNvPr name="Group 4" id="4"/>
          <p:cNvGrpSpPr/>
          <p:nvPr/>
        </p:nvGrpSpPr>
        <p:grpSpPr>
          <a:xfrm rot="0">
            <a:off x="0" y="339714"/>
            <a:ext cx="13652181" cy="1275028"/>
            <a:chOff x="0" y="0"/>
            <a:chExt cx="3595636" cy="335810"/>
          </a:xfrm>
        </p:grpSpPr>
        <p:sp>
          <p:nvSpPr>
            <p:cNvPr name="Freeform 5" id="5"/>
            <p:cNvSpPr/>
            <p:nvPr/>
          </p:nvSpPr>
          <p:spPr>
            <a:xfrm flipH="false" flipV="false" rot="0">
              <a:off x="0" y="0"/>
              <a:ext cx="3595636" cy="335810"/>
            </a:xfrm>
            <a:custGeom>
              <a:avLst/>
              <a:gdLst/>
              <a:ahLst/>
              <a:cxnLst/>
              <a:rect r="r" b="b" t="t" l="l"/>
              <a:pathLst>
                <a:path h="335810" w="3595636">
                  <a:moveTo>
                    <a:pt x="3392436" y="0"/>
                  </a:moveTo>
                  <a:lnTo>
                    <a:pt x="0" y="0"/>
                  </a:lnTo>
                  <a:lnTo>
                    <a:pt x="0" y="335810"/>
                  </a:lnTo>
                  <a:lnTo>
                    <a:pt x="3392436" y="335810"/>
                  </a:lnTo>
                  <a:lnTo>
                    <a:pt x="3595636" y="167905"/>
                  </a:lnTo>
                  <a:lnTo>
                    <a:pt x="3392436" y="0"/>
                  </a:lnTo>
                  <a:close/>
                </a:path>
              </a:pathLst>
            </a:custGeom>
            <a:solidFill>
              <a:srgbClr val="0E3F8D"/>
            </a:solidFill>
          </p:spPr>
        </p:sp>
        <p:sp>
          <p:nvSpPr>
            <p:cNvPr name="TextBox 6" id="6"/>
            <p:cNvSpPr txBox="true"/>
            <p:nvPr/>
          </p:nvSpPr>
          <p:spPr>
            <a:xfrm>
              <a:off x="0" y="-38100"/>
              <a:ext cx="3481336" cy="37391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316644" y="5510546"/>
            <a:ext cx="2301672" cy="2284932"/>
          </a:xfrm>
          <a:custGeom>
            <a:avLst/>
            <a:gdLst/>
            <a:ahLst/>
            <a:cxnLst/>
            <a:rect r="r" b="b" t="t" l="l"/>
            <a:pathLst>
              <a:path h="2284932" w="2301672">
                <a:moveTo>
                  <a:pt x="0" y="0"/>
                </a:moveTo>
                <a:lnTo>
                  <a:pt x="2301672" y="0"/>
                </a:lnTo>
                <a:lnTo>
                  <a:pt x="2301672" y="2284932"/>
                </a:lnTo>
                <a:lnTo>
                  <a:pt x="0" y="2284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350093" y="6620738"/>
            <a:ext cx="8229059"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UNKNOWN DATA</a:t>
            </a:r>
          </a:p>
        </p:txBody>
      </p:sp>
      <p:sp>
        <p:nvSpPr>
          <p:cNvPr name="TextBox 9" id="9"/>
          <p:cNvSpPr txBox="true"/>
          <p:nvPr/>
        </p:nvSpPr>
        <p:spPr>
          <a:xfrm rot="0">
            <a:off x="10231908" y="8127816"/>
            <a:ext cx="8457016"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PREDITION</a:t>
            </a:r>
          </a:p>
        </p:txBody>
      </p:sp>
      <p:sp>
        <p:nvSpPr>
          <p:cNvPr name="AutoShape 10" id="10"/>
          <p:cNvSpPr/>
          <p:nvPr/>
        </p:nvSpPr>
        <p:spPr>
          <a:xfrm flipH="true">
            <a:off x="14460416" y="7126833"/>
            <a:ext cx="4206" cy="1020034"/>
          </a:xfrm>
          <a:prstGeom prst="line">
            <a:avLst/>
          </a:prstGeom>
          <a:ln cap="flat" w="76200">
            <a:solidFill>
              <a:srgbClr val="FFFFFF"/>
            </a:solidFill>
            <a:prstDash val="solid"/>
            <a:headEnd type="none" len="sm" w="sm"/>
            <a:tailEnd type="arrow" len="sm" w="med"/>
          </a:ln>
        </p:spPr>
      </p:sp>
      <p:sp>
        <p:nvSpPr>
          <p:cNvPr name="AutoShape 11" id="11"/>
          <p:cNvSpPr/>
          <p:nvPr/>
        </p:nvSpPr>
        <p:spPr>
          <a:xfrm>
            <a:off x="11810276" y="7598749"/>
            <a:ext cx="1811264" cy="0"/>
          </a:xfrm>
          <a:prstGeom prst="line">
            <a:avLst/>
          </a:prstGeom>
          <a:ln cap="flat" w="76200">
            <a:solidFill>
              <a:srgbClr val="FFFFFF"/>
            </a:solidFill>
            <a:prstDash val="solid"/>
            <a:headEnd type="none" len="sm" w="sm"/>
            <a:tailEnd type="arrow" len="sm" w="med"/>
          </a:ln>
        </p:spPr>
      </p:sp>
      <p:sp>
        <p:nvSpPr>
          <p:cNvPr name="TextBox 12" id="12"/>
          <p:cNvSpPr txBox="true"/>
          <p:nvPr/>
        </p:nvSpPr>
        <p:spPr>
          <a:xfrm rot="0">
            <a:off x="-208586" y="585750"/>
            <a:ext cx="13494419" cy="754380"/>
          </a:xfrm>
          <a:prstGeom prst="rect">
            <a:avLst/>
          </a:prstGeom>
        </p:spPr>
        <p:txBody>
          <a:bodyPr anchor="t" rtlCol="false" tIns="0" lIns="0" bIns="0" rIns="0">
            <a:spAutoFit/>
          </a:bodyPr>
          <a:lstStyle/>
          <a:p>
            <a:pPr algn="ctr">
              <a:lnSpc>
                <a:spcPts val="5520"/>
              </a:lnSpc>
            </a:pPr>
            <a:r>
              <a:rPr lang="en-US" sz="4800">
                <a:solidFill>
                  <a:srgbClr val="FFFFFF"/>
                </a:solidFill>
                <a:latin typeface="Arabica"/>
              </a:rPr>
              <a:t>QUANTITATIVE STRUCTURE-ACTIVITY RELATIONSHIP (QSAR)</a:t>
            </a:r>
          </a:p>
        </p:txBody>
      </p:sp>
      <p:sp>
        <p:nvSpPr>
          <p:cNvPr name="TextBox 13" id="13"/>
          <p:cNvSpPr txBox="true"/>
          <p:nvPr/>
        </p:nvSpPr>
        <p:spPr>
          <a:xfrm rot="0">
            <a:off x="7536022" y="2388391"/>
            <a:ext cx="9723278" cy="3204210"/>
          </a:xfrm>
          <a:prstGeom prst="rect">
            <a:avLst/>
          </a:prstGeom>
        </p:spPr>
        <p:txBody>
          <a:bodyPr anchor="t" rtlCol="false" tIns="0" lIns="0" bIns="0" rIns="0">
            <a:spAutoFit/>
          </a:bodyPr>
          <a:lstStyle/>
          <a:p>
            <a:pPr>
              <a:lnSpc>
                <a:spcPts val="5040"/>
              </a:lnSpc>
            </a:pPr>
            <a:r>
              <a:rPr lang="en-US" sz="3600">
                <a:solidFill>
                  <a:srgbClr val="FFFFFF"/>
                </a:solidFill>
                <a:latin typeface="Arabica"/>
              </a:rPr>
              <a:t>        หลักการ คือ สารประกอบที่คล้ายคลึงกันควรมีคุณสมบัติและความสามารถคล้ายคลึงกัน SAR และ QSAR เป็นแบบจำลองทางทฤษฎีที่สามารถใช้เพื่อทำนายคุณสมบัติทางกายภาพเคมีจากความรู้เกี่ยวกับโครงสร้างทางเคมีของมัน</a:t>
            </a:r>
          </a:p>
          <a:p>
            <a:pPr marL="0" indent="0" lvl="0">
              <a:lnSpc>
                <a:spcPts val="5040"/>
              </a:lnSpc>
              <a:spcBef>
                <a:spcPct val="0"/>
              </a:spcBef>
            </a:pPr>
          </a:p>
        </p:txBody>
      </p:sp>
      <p:sp>
        <p:nvSpPr>
          <p:cNvPr name="TextBox 14" id="14"/>
          <p:cNvSpPr txBox="true"/>
          <p:nvPr/>
        </p:nvSpPr>
        <p:spPr>
          <a:xfrm rot="0">
            <a:off x="8615437" y="8127973"/>
            <a:ext cx="3704086"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KNOWN DATA AND MODEL</a:t>
            </a:r>
          </a:p>
        </p:txBody>
      </p:sp>
      <p:sp>
        <p:nvSpPr>
          <p:cNvPr name="TextBox 15" id="15"/>
          <p:cNvSpPr txBox="true"/>
          <p:nvPr/>
        </p:nvSpPr>
        <p:spPr>
          <a:xfrm rot="0">
            <a:off x="11580566" y="7092654"/>
            <a:ext cx="2040973"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QSAR</a:t>
            </a:r>
          </a:p>
        </p:txBody>
      </p:sp>
      <p:grpSp>
        <p:nvGrpSpPr>
          <p:cNvPr name="Group 16" id="16"/>
          <p:cNvGrpSpPr/>
          <p:nvPr/>
        </p:nvGrpSpPr>
        <p:grpSpPr>
          <a:xfrm rot="0">
            <a:off x="17259300" y="236194"/>
            <a:ext cx="782693" cy="782693"/>
            <a:chOff x="0" y="0"/>
            <a:chExt cx="1043591" cy="1043591"/>
          </a:xfrm>
        </p:grpSpPr>
        <p:grpSp>
          <p:nvGrpSpPr>
            <p:cNvPr name="Group 17" id="17"/>
            <p:cNvGrpSpPr/>
            <p:nvPr/>
          </p:nvGrpSpPr>
          <p:grpSpPr>
            <a:xfrm rot="0">
              <a:off x="0" y="0"/>
              <a:ext cx="1043591" cy="10435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AutoShape 3" id="3"/>
          <p:cNvSpPr/>
          <p:nvPr/>
        </p:nvSpPr>
        <p:spPr>
          <a:xfrm>
            <a:off x="7453732" y="3175951"/>
            <a:ext cx="1927949" cy="0"/>
          </a:xfrm>
          <a:prstGeom prst="line">
            <a:avLst/>
          </a:prstGeom>
          <a:ln cap="flat" w="76200">
            <a:solidFill>
              <a:srgbClr val="FFFFFF"/>
            </a:solidFill>
            <a:prstDash val="solid"/>
            <a:headEnd type="none" len="sm" w="sm"/>
            <a:tailEnd type="arrow" len="sm" w="med"/>
          </a:ln>
        </p:spPr>
      </p:sp>
      <p:sp>
        <p:nvSpPr>
          <p:cNvPr name="AutoShape 4" id="4"/>
          <p:cNvSpPr/>
          <p:nvPr/>
        </p:nvSpPr>
        <p:spPr>
          <a:xfrm flipH="true" flipV="true">
            <a:off x="7717641" y="7421590"/>
            <a:ext cx="1912407" cy="0"/>
          </a:xfrm>
          <a:prstGeom prst="line">
            <a:avLst/>
          </a:prstGeom>
          <a:ln cap="flat" w="76200">
            <a:solidFill>
              <a:srgbClr val="FFFFFF"/>
            </a:solidFill>
            <a:prstDash val="solid"/>
            <a:headEnd type="none" len="sm" w="sm"/>
            <a:tailEnd type="arrow" len="sm" w="med"/>
          </a:ln>
        </p:spPr>
      </p:sp>
      <p:sp>
        <p:nvSpPr>
          <p:cNvPr name="AutoShape 5" id="5"/>
          <p:cNvSpPr/>
          <p:nvPr/>
        </p:nvSpPr>
        <p:spPr>
          <a:xfrm flipH="true">
            <a:off x="11941560" y="5143500"/>
            <a:ext cx="0" cy="1288113"/>
          </a:xfrm>
          <a:prstGeom prst="line">
            <a:avLst/>
          </a:prstGeom>
          <a:ln cap="flat" w="76200">
            <a:solidFill>
              <a:srgbClr val="FFFFFF"/>
            </a:solidFill>
            <a:prstDash val="solid"/>
            <a:headEnd type="none" len="sm" w="sm"/>
            <a:tailEnd type="arrow" len="sm" w="med"/>
          </a:ln>
        </p:spPr>
      </p:sp>
      <p:sp>
        <p:nvSpPr>
          <p:cNvPr name="Freeform 6" id="6"/>
          <p:cNvSpPr/>
          <p:nvPr/>
        </p:nvSpPr>
        <p:spPr>
          <a:xfrm flipH="false" flipV="false" rot="0">
            <a:off x="5313869" y="1789575"/>
            <a:ext cx="1525548" cy="2195033"/>
          </a:xfrm>
          <a:custGeom>
            <a:avLst/>
            <a:gdLst/>
            <a:ahLst/>
            <a:cxnLst/>
            <a:rect r="r" b="b" t="t" l="l"/>
            <a:pathLst>
              <a:path h="2195033" w="1525548">
                <a:moveTo>
                  <a:pt x="0" y="0"/>
                </a:moveTo>
                <a:lnTo>
                  <a:pt x="1525548" y="0"/>
                </a:lnTo>
                <a:lnTo>
                  <a:pt x="1525548" y="2195033"/>
                </a:lnTo>
                <a:lnTo>
                  <a:pt x="0" y="2195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698916" y="1606348"/>
            <a:ext cx="2561487" cy="2561487"/>
          </a:xfrm>
          <a:custGeom>
            <a:avLst/>
            <a:gdLst/>
            <a:ahLst/>
            <a:cxnLst/>
            <a:rect r="r" b="b" t="t" l="l"/>
            <a:pathLst>
              <a:path h="2561487" w="2561487">
                <a:moveTo>
                  <a:pt x="0" y="0"/>
                </a:moveTo>
                <a:lnTo>
                  <a:pt x="2561487" y="0"/>
                </a:lnTo>
                <a:lnTo>
                  <a:pt x="2561487" y="2561487"/>
                </a:lnTo>
                <a:lnTo>
                  <a:pt x="0" y="2561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458723" y="6431613"/>
            <a:ext cx="2597980" cy="1805596"/>
          </a:xfrm>
          <a:custGeom>
            <a:avLst/>
            <a:gdLst/>
            <a:ahLst/>
            <a:cxnLst/>
            <a:rect r="r" b="b" t="t" l="l"/>
            <a:pathLst>
              <a:path h="1805596" w="2597980">
                <a:moveTo>
                  <a:pt x="0" y="0"/>
                </a:moveTo>
                <a:lnTo>
                  <a:pt x="2597980" y="0"/>
                </a:lnTo>
                <a:lnTo>
                  <a:pt x="2597980" y="1805596"/>
                </a:lnTo>
                <a:lnTo>
                  <a:pt x="0" y="1805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656599" y="4060015"/>
            <a:ext cx="2840087" cy="1876298"/>
          </a:xfrm>
          <a:prstGeom prst="rect">
            <a:avLst/>
          </a:prstGeom>
        </p:spPr>
        <p:txBody>
          <a:bodyPr anchor="t" rtlCol="false" tIns="0" lIns="0" bIns="0" rIns="0">
            <a:spAutoFit/>
          </a:bodyPr>
          <a:lstStyle/>
          <a:p>
            <a:pPr algn="ctr">
              <a:lnSpc>
                <a:spcPts val="3616"/>
              </a:lnSpc>
            </a:pPr>
            <a:r>
              <a:rPr lang="en-US" sz="3200">
                <a:solidFill>
                  <a:srgbClr val="FFFFFF"/>
                </a:solidFill>
                <a:latin typeface="Arabica"/>
              </a:rPr>
              <a:t>3RS</a:t>
            </a:r>
          </a:p>
          <a:p>
            <a:pPr marL="690881" indent="-345440" lvl="1">
              <a:lnSpc>
                <a:spcPts val="3616"/>
              </a:lnSpc>
              <a:buFont typeface="Arial"/>
              <a:buChar char="•"/>
            </a:pPr>
            <a:r>
              <a:rPr lang="en-US" sz="3200">
                <a:solidFill>
                  <a:srgbClr val="FFFFFF"/>
                </a:solidFill>
                <a:latin typeface="Arabica"/>
              </a:rPr>
              <a:t>REDUCTION</a:t>
            </a:r>
          </a:p>
          <a:p>
            <a:pPr marL="690881" indent="-345440" lvl="1">
              <a:lnSpc>
                <a:spcPts val="3616"/>
              </a:lnSpc>
              <a:buFont typeface="Arial"/>
              <a:buChar char="•"/>
            </a:pPr>
            <a:r>
              <a:rPr lang="en-US" sz="3200">
                <a:solidFill>
                  <a:srgbClr val="FFFFFF"/>
                </a:solidFill>
                <a:latin typeface="Arabica"/>
              </a:rPr>
              <a:t>REFINEMENT</a:t>
            </a:r>
          </a:p>
          <a:p>
            <a:pPr marL="690881" indent="-345440" lvl="1">
              <a:lnSpc>
                <a:spcPts val="3616"/>
              </a:lnSpc>
              <a:buFont typeface="Arial"/>
              <a:buChar char="•"/>
            </a:pPr>
            <a:r>
              <a:rPr lang="en-US" sz="3200">
                <a:solidFill>
                  <a:srgbClr val="FFFFFF"/>
                </a:solidFill>
                <a:latin typeface="Arabica"/>
              </a:rPr>
              <a:t>REPLACEMENT</a:t>
            </a:r>
          </a:p>
        </p:txBody>
      </p:sp>
      <p:sp>
        <p:nvSpPr>
          <p:cNvPr name="TextBox 10" id="10"/>
          <p:cNvSpPr txBox="true"/>
          <p:nvPr/>
        </p:nvSpPr>
        <p:spPr>
          <a:xfrm rot="0">
            <a:off x="9805987" y="4148785"/>
            <a:ext cx="5237210"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latin typeface="Arabica"/>
              </a:rPr>
              <a:t>3RS DECLARATION BOLOGNA</a:t>
            </a:r>
          </a:p>
        </p:txBody>
      </p:sp>
      <p:sp>
        <p:nvSpPr>
          <p:cNvPr name="TextBox 11" id="11"/>
          <p:cNvSpPr txBox="true"/>
          <p:nvPr/>
        </p:nvSpPr>
        <p:spPr>
          <a:xfrm rot="0">
            <a:off x="8615118" y="8539226"/>
            <a:ext cx="6285189" cy="1419098"/>
          </a:xfrm>
          <a:prstGeom prst="rect">
            <a:avLst/>
          </a:prstGeom>
        </p:spPr>
        <p:txBody>
          <a:bodyPr anchor="t" rtlCol="false" tIns="0" lIns="0" bIns="0" rIns="0">
            <a:spAutoFit/>
          </a:bodyPr>
          <a:lstStyle/>
          <a:p>
            <a:pPr algn="ctr">
              <a:lnSpc>
                <a:spcPts val="3616"/>
              </a:lnSpc>
            </a:pPr>
            <a:r>
              <a:rPr lang="en-US" sz="3200">
                <a:solidFill>
                  <a:srgbClr val="FFFFFF"/>
                </a:solidFill>
                <a:latin typeface="Arabica"/>
              </a:rPr>
              <a:t>OCED, ECVAM</a:t>
            </a:r>
          </a:p>
          <a:p>
            <a:pPr algn="ctr" marL="0" indent="0" lvl="0">
              <a:lnSpc>
                <a:spcPts val="3616"/>
              </a:lnSpc>
              <a:spcBef>
                <a:spcPct val="0"/>
              </a:spcBef>
            </a:pPr>
            <a:r>
              <a:rPr lang="en-US" sz="3200">
                <a:solidFill>
                  <a:srgbClr val="FFFFFF"/>
                </a:solidFill>
                <a:cs typeface="Arabica"/>
              </a:rPr>
              <a:t>หลากหลายหน่วยงานได้เข้าทดสอบ พิจารณา ประเมิน ให้คำแนะนำ การทดสอบทางเลือก</a:t>
            </a:r>
          </a:p>
        </p:txBody>
      </p:sp>
      <p:sp>
        <p:nvSpPr>
          <p:cNvPr name="TextBox 12" id="12"/>
          <p:cNvSpPr txBox="true"/>
          <p:nvPr/>
        </p:nvSpPr>
        <p:spPr>
          <a:xfrm rot="0">
            <a:off x="3422800" y="8767826"/>
            <a:ext cx="4372783"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latin typeface="Arabica"/>
              </a:rPr>
              <a:t>TEST ที่ผ่านการตรวจสอบจากหลายหน่วยงาน</a:t>
            </a:r>
          </a:p>
        </p:txBody>
      </p:sp>
      <p:sp>
        <p:nvSpPr>
          <p:cNvPr name="Freeform 13" id="13"/>
          <p:cNvSpPr/>
          <p:nvPr/>
        </p:nvSpPr>
        <p:spPr>
          <a:xfrm flipH="false" flipV="false" rot="0">
            <a:off x="3955204" y="6431613"/>
            <a:ext cx="3307976" cy="1864495"/>
          </a:xfrm>
          <a:custGeom>
            <a:avLst/>
            <a:gdLst/>
            <a:ahLst/>
            <a:cxnLst/>
            <a:rect r="r" b="b" t="t" l="l"/>
            <a:pathLst>
              <a:path h="1864495" w="3307976">
                <a:moveTo>
                  <a:pt x="0" y="0"/>
                </a:moveTo>
                <a:lnTo>
                  <a:pt x="3307976" y="0"/>
                </a:lnTo>
                <a:lnTo>
                  <a:pt x="3307976" y="1864496"/>
                </a:lnTo>
                <a:lnTo>
                  <a:pt x="0" y="1864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0" y="538848"/>
            <a:ext cx="6076643" cy="1275028"/>
            <a:chOff x="0" y="0"/>
            <a:chExt cx="8102191" cy="1700037"/>
          </a:xfrm>
        </p:grpSpPr>
        <p:grpSp>
          <p:nvGrpSpPr>
            <p:cNvPr name="Group 15" id="15"/>
            <p:cNvGrpSpPr/>
            <p:nvPr/>
          </p:nvGrpSpPr>
          <p:grpSpPr>
            <a:xfrm rot="0">
              <a:off x="0" y="0"/>
              <a:ext cx="8102191" cy="1700037"/>
              <a:chOff x="0" y="0"/>
              <a:chExt cx="1600433" cy="335810"/>
            </a:xfrm>
          </p:grpSpPr>
          <p:sp>
            <p:nvSpPr>
              <p:cNvPr name="Freeform 16" id="16"/>
              <p:cNvSpPr/>
              <p:nvPr/>
            </p:nvSpPr>
            <p:spPr>
              <a:xfrm flipH="false" flipV="false" rot="0">
                <a:off x="0" y="0"/>
                <a:ext cx="1600433" cy="335810"/>
              </a:xfrm>
              <a:custGeom>
                <a:avLst/>
                <a:gdLst/>
                <a:ahLst/>
                <a:cxnLst/>
                <a:rect r="r" b="b" t="t" l="l"/>
                <a:pathLst>
                  <a:path h="335810" w="1600433">
                    <a:moveTo>
                      <a:pt x="1397233" y="0"/>
                    </a:moveTo>
                    <a:lnTo>
                      <a:pt x="0" y="0"/>
                    </a:lnTo>
                    <a:lnTo>
                      <a:pt x="0" y="335810"/>
                    </a:lnTo>
                    <a:lnTo>
                      <a:pt x="1397233" y="335810"/>
                    </a:lnTo>
                    <a:lnTo>
                      <a:pt x="1600433" y="167905"/>
                    </a:lnTo>
                    <a:lnTo>
                      <a:pt x="1397233" y="0"/>
                    </a:lnTo>
                    <a:close/>
                  </a:path>
                </a:pathLst>
              </a:custGeom>
              <a:solidFill>
                <a:srgbClr val="0E3F8D"/>
              </a:solidFill>
            </p:spPr>
          </p:sp>
          <p:sp>
            <p:nvSpPr>
              <p:cNvPr name="TextBox 17" id="17"/>
              <p:cNvSpPr txBox="true"/>
              <p:nvPr/>
            </p:nvSpPr>
            <p:spPr>
              <a:xfrm>
                <a:off x="0" y="-38100"/>
                <a:ext cx="1486133" cy="37391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97722" y="245329"/>
              <a:ext cx="7106747" cy="1171279"/>
            </a:xfrm>
            <a:prstGeom prst="rect">
              <a:avLst/>
            </a:prstGeom>
          </p:spPr>
          <p:txBody>
            <a:bodyPr anchor="t" rtlCol="false" tIns="0" lIns="0" bIns="0" rIns="0">
              <a:spAutoFit/>
            </a:bodyPr>
            <a:lstStyle/>
            <a:p>
              <a:pPr algn="l" marL="0" indent="0" lvl="0">
                <a:lnSpc>
                  <a:spcPts val="6327"/>
                </a:lnSpc>
                <a:spcBef>
                  <a:spcPct val="0"/>
                </a:spcBef>
              </a:pPr>
              <a:r>
                <a:rPr lang="en-US" sz="5599">
                  <a:solidFill>
                    <a:srgbClr val="FFFFFF"/>
                  </a:solidFill>
                  <a:cs typeface="Arabica"/>
                </a:rPr>
                <a:t>ที่มาและความสำคัญ</a:t>
              </a:r>
            </a:p>
          </p:txBody>
        </p:sp>
      </p:grpSp>
      <p:grpSp>
        <p:nvGrpSpPr>
          <p:cNvPr name="Group 19" id="19"/>
          <p:cNvGrpSpPr/>
          <p:nvPr/>
        </p:nvGrpSpPr>
        <p:grpSpPr>
          <a:xfrm rot="0">
            <a:off x="17259300" y="246007"/>
            <a:ext cx="782693" cy="782693"/>
            <a:chOff x="0" y="0"/>
            <a:chExt cx="1043591" cy="1043591"/>
          </a:xfrm>
        </p:grpSpPr>
        <p:grpSp>
          <p:nvGrpSpPr>
            <p:cNvPr name="Group 20" id="20"/>
            <p:cNvGrpSpPr/>
            <p:nvPr/>
          </p:nvGrpSpPr>
          <p:grpSpPr>
            <a:xfrm rot="0">
              <a:off x="0" y="0"/>
              <a:ext cx="1043591" cy="10435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31704" y="-104950"/>
              <a:ext cx="380182"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499016" y="0"/>
            <a:ext cx="7037640" cy="11021092"/>
          </a:xfrm>
          <a:custGeom>
            <a:avLst/>
            <a:gdLst/>
            <a:ahLst/>
            <a:cxnLst/>
            <a:rect r="r" b="b" t="t" l="l"/>
            <a:pathLst>
              <a:path h="11021092" w="7037640">
                <a:moveTo>
                  <a:pt x="0" y="0"/>
                </a:moveTo>
                <a:lnTo>
                  <a:pt x="7037640" y="0"/>
                </a:lnTo>
                <a:lnTo>
                  <a:pt x="7037640" y="11021092"/>
                </a:lnTo>
                <a:lnTo>
                  <a:pt x="0" y="11021092"/>
                </a:lnTo>
                <a:lnTo>
                  <a:pt x="0" y="0"/>
                </a:lnTo>
                <a:close/>
              </a:path>
            </a:pathLst>
          </a:custGeom>
          <a:blipFill>
            <a:blip r:embed="rId3">
              <a:alphaModFix amt="53000"/>
            </a:blip>
            <a:stretch>
              <a:fillRect l="0" t="0" r="-90051" b="0"/>
            </a:stretch>
          </a:blipFill>
        </p:spPr>
      </p:sp>
      <p:grpSp>
        <p:nvGrpSpPr>
          <p:cNvPr name="Group 4" id="4"/>
          <p:cNvGrpSpPr/>
          <p:nvPr/>
        </p:nvGrpSpPr>
        <p:grpSpPr>
          <a:xfrm rot="0">
            <a:off x="0" y="339714"/>
            <a:ext cx="13652181" cy="1275028"/>
            <a:chOff x="0" y="0"/>
            <a:chExt cx="3595636" cy="335810"/>
          </a:xfrm>
        </p:grpSpPr>
        <p:sp>
          <p:nvSpPr>
            <p:cNvPr name="Freeform 5" id="5"/>
            <p:cNvSpPr/>
            <p:nvPr/>
          </p:nvSpPr>
          <p:spPr>
            <a:xfrm flipH="false" flipV="false" rot="0">
              <a:off x="0" y="0"/>
              <a:ext cx="3595636" cy="335810"/>
            </a:xfrm>
            <a:custGeom>
              <a:avLst/>
              <a:gdLst/>
              <a:ahLst/>
              <a:cxnLst/>
              <a:rect r="r" b="b" t="t" l="l"/>
              <a:pathLst>
                <a:path h="335810" w="3595636">
                  <a:moveTo>
                    <a:pt x="3392436" y="0"/>
                  </a:moveTo>
                  <a:lnTo>
                    <a:pt x="0" y="0"/>
                  </a:lnTo>
                  <a:lnTo>
                    <a:pt x="0" y="335810"/>
                  </a:lnTo>
                  <a:lnTo>
                    <a:pt x="3392436" y="335810"/>
                  </a:lnTo>
                  <a:lnTo>
                    <a:pt x="3595636" y="167905"/>
                  </a:lnTo>
                  <a:lnTo>
                    <a:pt x="3392436" y="0"/>
                  </a:lnTo>
                  <a:close/>
                </a:path>
              </a:pathLst>
            </a:custGeom>
            <a:solidFill>
              <a:srgbClr val="0E3F8D"/>
            </a:solidFill>
          </p:spPr>
        </p:sp>
        <p:sp>
          <p:nvSpPr>
            <p:cNvPr name="TextBox 6" id="6"/>
            <p:cNvSpPr txBox="true"/>
            <p:nvPr/>
          </p:nvSpPr>
          <p:spPr>
            <a:xfrm>
              <a:off x="0" y="-38100"/>
              <a:ext cx="3481336" cy="37391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328361" y="1929085"/>
            <a:ext cx="13631278" cy="7831100"/>
          </a:xfrm>
          <a:custGeom>
            <a:avLst/>
            <a:gdLst/>
            <a:ahLst/>
            <a:cxnLst/>
            <a:rect r="r" b="b" t="t" l="l"/>
            <a:pathLst>
              <a:path h="7831100" w="13631278">
                <a:moveTo>
                  <a:pt x="0" y="0"/>
                </a:moveTo>
                <a:lnTo>
                  <a:pt x="13631278" y="0"/>
                </a:lnTo>
                <a:lnTo>
                  <a:pt x="13631278" y="7831100"/>
                </a:lnTo>
                <a:lnTo>
                  <a:pt x="0" y="7831100"/>
                </a:lnTo>
                <a:lnTo>
                  <a:pt x="0" y="0"/>
                </a:lnTo>
                <a:close/>
              </a:path>
            </a:pathLst>
          </a:custGeom>
          <a:blipFill>
            <a:blip r:embed="rId4"/>
            <a:stretch>
              <a:fillRect l="0" t="0" r="0" b="0"/>
            </a:stretch>
          </a:blipFill>
        </p:spPr>
      </p:sp>
      <p:sp>
        <p:nvSpPr>
          <p:cNvPr name="TextBox 8" id="8"/>
          <p:cNvSpPr txBox="true"/>
          <p:nvPr/>
        </p:nvSpPr>
        <p:spPr>
          <a:xfrm rot="0">
            <a:off x="-208586" y="585750"/>
            <a:ext cx="13494419" cy="754380"/>
          </a:xfrm>
          <a:prstGeom prst="rect">
            <a:avLst/>
          </a:prstGeom>
        </p:spPr>
        <p:txBody>
          <a:bodyPr anchor="t" rtlCol="false" tIns="0" lIns="0" bIns="0" rIns="0">
            <a:spAutoFit/>
          </a:bodyPr>
          <a:lstStyle/>
          <a:p>
            <a:pPr algn="ctr">
              <a:lnSpc>
                <a:spcPts val="5520"/>
              </a:lnSpc>
            </a:pPr>
            <a:r>
              <a:rPr lang="en-US" sz="4800">
                <a:solidFill>
                  <a:srgbClr val="FFFFFF"/>
                </a:solidFill>
                <a:latin typeface="Arabica"/>
              </a:rPr>
              <a:t>QUANTITATIVE STRUCTURE-ACTIVITY RELATIONSHIP (QSAR)</a:t>
            </a:r>
          </a:p>
        </p:txBody>
      </p:sp>
      <p:sp>
        <p:nvSpPr>
          <p:cNvPr name="TextBox 9" id="9"/>
          <p:cNvSpPr txBox="true"/>
          <p:nvPr/>
        </p:nvSpPr>
        <p:spPr>
          <a:xfrm rot="0">
            <a:off x="292878" y="10055479"/>
            <a:ext cx="17702243" cy="231521"/>
          </a:xfrm>
          <a:prstGeom prst="rect">
            <a:avLst/>
          </a:prstGeom>
        </p:spPr>
        <p:txBody>
          <a:bodyPr anchor="t" rtlCol="false" tIns="0" lIns="0" bIns="0" rIns="0">
            <a:spAutoFit/>
          </a:bodyPr>
          <a:lstStyle/>
          <a:p>
            <a:pPr>
              <a:lnSpc>
                <a:spcPts val="1582"/>
              </a:lnSpc>
              <a:spcBef>
                <a:spcPct val="0"/>
              </a:spcBef>
            </a:pPr>
            <a:r>
              <a:rPr lang="en-US" sz="1400">
                <a:solidFill>
                  <a:srgbClr val="FFFFFF"/>
                </a:solidFill>
                <a:latin typeface="Arabica"/>
              </a:rPr>
              <a:t>VAN LEEUWEN, K., SCHULTZ, T. W., HENRY, T., DIDERICH, B., &amp; VEITH, G. D. (2009). USING CHEMICAL CATEGORIES TO FILL DATA GAPS IN HAZARD ASSESSMENT. SAR AND QSAR IN ENVIRONMENTAL RESEARCH, 20(3–4), 207–220. HTTPS://DOI.ORG/10.1080/10629360902949179</a:t>
            </a:r>
          </a:p>
        </p:txBody>
      </p:sp>
      <p:grpSp>
        <p:nvGrpSpPr>
          <p:cNvPr name="Group 10" id="10"/>
          <p:cNvGrpSpPr/>
          <p:nvPr/>
        </p:nvGrpSpPr>
        <p:grpSpPr>
          <a:xfrm rot="0">
            <a:off x="17259300" y="222979"/>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29</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39378" y="0"/>
            <a:ext cx="7037640" cy="11021092"/>
          </a:xfrm>
          <a:custGeom>
            <a:avLst/>
            <a:gdLst/>
            <a:ahLst/>
            <a:cxnLst/>
            <a:rect r="r" b="b" t="t" l="l"/>
            <a:pathLst>
              <a:path h="11021092" w="7037640">
                <a:moveTo>
                  <a:pt x="0" y="0"/>
                </a:moveTo>
                <a:lnTo>
                  <a:pt x="7037640" y="0"/>
                </a:lnTo>
                <a:lnTo>
                  <a:pt x="7037640" y="11021092"/>
                </a:lnTo>
                <a:lnTo>
                  <a:pt x="0" y="11021092"/>
                </a:lnTo>
                <a:lnTo>
                  <a:pt x="0" y="0"/>
                </a:lnTo>
                <a:close/>
              </a:path>
            </a:pathLst>
          </a:custGeom>
          <a:blipFill>
            <a:blip r:embed="rId3">
              <a:alphaModFix amt="51000"/>
            </a:blip>
            <a:stretch>
              <a:fillRect l="0" t="0" r="-90051" b="0"/>
            </a:stretch>
          </a:blipFill>
        </p:spPr>
      </p:sp>
      <p:grpSp>
        <p:nvGrpSpPr>
          <p:cNvPr name="Group 4" id="4"/>
          <p:cNvGrpSpPr/>
          <p:nvPr/>
        </p:nvGrpSpPr>
        <p:grpSpPr>
          <a:xfrm rot="0">
            <a:off x="0" y="339714"/>
            <a:ext cx="6538624" cy="1275028"/>
            <a:chOff x="0" y="0"/>
            <a:chExt cx="1722107" cy="335810"/>
          </a:xfrm>
        </p:grpSpPr>
        <p:sp>
          <p:nvSpPr>
            <p:cNvPr name="Freeform 5" id="5"/>
            <p:cNvSpPr/>
            <p:nvPr/>
          </p:nvSpPr>
          <p:spPr>
            <a:xfrm flipH="false" flipV="false" rot="0">
              <a:off x="0" y="0"/>
              <a:ext cx="1722107" cy="335810"/>
            </a:xfrm>
            <a:custGeom>
              <a:avLst/>
              <a:gdLst/>
              <a:ahLst/>
              <a:cxnLst/>
              <a:rect r="r" b="b" t="t" l="l"/>
              <a:pathLst>
                <a:path h="335810" w="1722107">
                  <a:moveTo>
                    <a:pt x="1518907" y="0"/>
                  </a:moveTo>
                  <a:lnTo>
                    <a:pt x="0" y="0"/>
                  </a:lnTo>
                  <a:lnTo>
                    <a:pt x="0" y="335810"/>
                  </a:lnTo>
                  <a:lnTo>
                    <a:pt x="1518907" y="335810"/>
                  </a:lnTo>
                  <a:lnTo>
                    <a:pt x="1722107" y="167905"/>
                  </a:lnTo>
                  <a:lnTo>
                    <a:pt x="1518907" y="0"/>
                  </a:lnTo>
                  <a:close/>
                </a:path>
              </a:pathLst>
            </a:custGeom>
            <a:solidFill>
              <a:srgbClr val="0E3F8D"/>
            </a:solidFill>
          </p:spPr>
        </p:sp>
        <p:sp>
          <p:nvSpPr>
            <p:cNvPr name="TextBox 6" id="6"/>
            <p:cNvSpPr txBox="true"/>
            <p:nvPr/>
          </p:nvSpPr>
          <p:spPr>
            <a:xfrm>
              <a:off x="0" y="-38100"/>
              <a:ext cx="1607807"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6827" y="503555"/>
            <a:ext cx="5125231" cy="1012190"/>
          </a:xfrm>
          <a:prstGeom prst="rect">
            <a:avLst/>
          </a:prstGeom>
        </p:spPr>
        <p:txBody>
          <a:bodyPr anchor="t" rtlCol="false" tIns="0" lIns="0" bIns="0" rIns="0">
            <a:spAutoFit/>
          </a:bodyPr>
          <a:lstStyle/>
          <a:p>
            <a:pPr algn="ctr">
              <a:lnSpc>
                <a:spcPts val="7359"/>
              </a:lnSpc>
            </a:pPr>
            <a:r>
              <a:rPr lang="en-US" sz="6399">
                <a:solidFill>
                  <a:srgbClr val="FFFFFF"/>
                </a:solidFill>
                <a:latin typeface="Arabica"/>
              </a:rPr>
              <a:t>READ-ACROSS</a:t>
            </a:r>
          </a:p>
        </p:txBody>
      </p:sp>
      <p:sp>
        <p:nvSpPr>
          <p:cNvPr name="TextBox 8" id="8"/>
          <p:cNvSpPr txBox="true"/>
          <p:nvPr/>
        </p:nvSpPr>
        <p:spPr>
          <a:xfrm rot="0">
            <a:off x="7379712" y="923925"/>
            <a:ext cx="9723278" cy="2566035"/>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Arabica"/>
              </a:rPr>
              <a:t>        หลักการของเทคนิค Read-across คือการทำนายข้อมูลของสารเคมีตัวอื่นจากการใช้ข้อมูลของสารเคมีตัวหนึ่งหรือกลุ่มหนึ่ง โดยตัดสินจากความคล้ายคลึงทางโครงสร้างทางเคมีหรือทางคุณสมบัติทางกายภาพเคมี </a:t>
            </a:r>
          </a:p>
        </p:txBody>
      </p:sp>
      <p:sp>
        <p:nvSpPr>
          <p:cNvPr name="Freeform 9" id="9"/>
          <p:cNvSpPr/>
          <p:nvPr/>
        </p:nvSpPr>
        <p:spPr>
          <a:xfrm flipH="false" flipV="false" rot="0">
            <a:off x="8915720" y="5143500"/>
            <a:ext cx="2301672" cy="2284932"/>
          </a:xfrm>
          <a:custGeom>
            <a:avLst/>
            <a:gdLst/>
            <a:ahLst/>
            <a:cxnLst/>
            <a:rect r="r" b="b" t="t" l="l"/>
            <a:pathLst>
              <a:path h="2284932" w="2301672">
                <a:moveTo>
                  <a:pt x="0" y="0"/>
                </a:moveTo>
                <a:lnTo>
                  <a:pt x="2301672" y="0"/>
                </a:lnTo>
                <a:lnTo>
                  <a:pt x="2301672" y="2284932"/>
                </a:lnTo>
                <a:lnTo>
                  <a:pt x="0" y="2284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949169" y="6253691"/>
            <a:ext cx="8229059"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UNKNOWN DATA</a:t>
            </a:r>
          </a:p>
        </p:txBody>
      </p:sp>
      <p:sp>
        <p:nvSpPr>
          <p:cNvPr name="TextBox 11" id="11"/>
          <p:cNvSpPr txBox="true"/>
          <p:nvPr/>
        </p:nvSpPr>
        <p:spPr>
          <a:xfrm rot="0">
            <a:off x="9830984" y="7760770"/>
            <a:ext cx="8457016"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PREDITION</a:t>
            </a:r>
          </a:p>
        </p:txBody>
      </p:sp>
      <p:sp>
        <p:nvSpPr>
          <p:cNvPr name="AutoShape 12" id="12"/>
          <p:cNvSpPr/>
          <p:nvPr/>
        </p:nvSpPr>
        <p:spPr>
          <a:xfrm flipH="true">
            <a:off x="14059492" y="6759786"/>
            <a:ext cx="4206" cy="1020034"/>
          </a:xfrm>
          <a:prstGeom prst="line">
            <a:avLst/>
          </a:prstGeom>
          <a:ln cap="flat" w="76200">
            <a:solidFill>
              <a:srgbClr val="FFFFFF"/>
            </a:solidFill>
            <a:prstDash val="solid"/>
            <a:headEnd type="none" len="sm" w="sm"/>
            <a:tailEnd type="arrow" len="sm" w="med"/>
          </a:ln>
        </p:spPr>
      </p:sp>
      <p:sp>
        <p:nvSpPr>
          <p:cNvPr name="TextBox 13" id="13"/>
          <p:cNvSpPr txBox="true"/>
          <p:nvPr/>
        </p:nvSpPr>
        <p:spPr>
          <a:xfrm rot="0">
            <a:off x="6126899" y="7652905"/>
            <a:ext cx="8229059"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KNOWN DATA</a:t>
            </a:r>
          </a:p>
        </p:txBody>
      </p:sp>
      <p:sp>
        <p:nvSpPr>
          <p:cNvPr name="AutoShape 14" id="14"/>
          <p:cNvSpPr/>
          <p:nvPr/>
        </p:nvSpPr>
        <p:spPr>
          <a:xfrm>
            <a:off x="11409352" y="7231703"/>
            <a:ext cx="1811264" cy="0"/>
          </a:xfrm>
          <a:prstGeom prst="line">
            <a:avLst/>
          </a:prstGeom>
          <a:ln cap="flat" w="76200">
            <a:solidFill>
              <a:srgbClr val="FFFFFF"/>
            </a:solidFill>
            <a:prstDash val="solid"/>
            <a:headEnd type="none" len="sm" w="sm"/>
            <a:tailEnd type="arrow" len="sm" w="med"/>
          </a:ln>
        </p:spPr>
      </p:sp>
      <p:sp>
        <p:nvSpPr>
          <p:cNvPr name="TextBox 15" id="15"/>
          <p:cNvSpPr txBox="true"/>
          <p:nvPr/>
        </p:nvSpPr>
        <p:spPr>
          <a:xfrm rot="0">
            <a:off x="8200455" y="6655843"/>
            <a:ext cx="8229059" cy="506095"/>
          </a:xfrm>
          <a:prstGeom prst="rect">
            <a:avLst/>
          </a:prstGeom>
        </p:spPr>
        <p:txBody>
          <a:bodyPr anchor="t" rtlCol="false" tIns="0" lIns="0" bIns="0" rIns="0">
            <a:spAutoFit/>
          </a:bodyPr>
          <a:lstStyle/>
          <a:p>
            <a:pPr algn="ctr">
              <a:lnSpc>
                <a:spcPts val="3680"/>
              </a:lnSpc>
            </a:pPr>
            <a:r>
              <a:rPr lang="en-US" sz="3200">
                <a:solidFill>
                  <a:srgbClr val="FFFFFF"/>
                </a:solidFill>
                <a:latin typeface="Arabica"/>
              </a:rPr>
              <a:t>READ-ACROSS</a:t>
            </a:r>
          </a:p>
        </p:txBody>
      </p:sp>
      <p:grpSp>
        <p:nvGrpSpPr>
          <p:cNvPr name="Group 16" id="16"/>
          <p:cNvGrpSpPr/>
          <p:nvPr/>
        </p:nvGrpSpPr>
        <p:grpSpPr>
          <a:xfrm rot="0">
            <a:off x="17259300" y="246007"/>
            <a:ext cx="782693" cy="782693"/>
            <a:chOff x="0" y="0"/>
            <a:chExt cx="1043591" cy="1043591"/>
          </a:xfrm>
        </p:grpSpPr>
        <p:grpSp>
          <p:nvGrpSpPr>
            <p:cNvPr name="Group 17" id="17"/>
            <p:cNvGrpSpPr/>
            <p:nvPr/>
          </p:nvGrpSpPr>
          <p:grpSpPr>
            <a:xfrm rot="0">
              <a:off x="0" y="0"/>
              <a:ext cx="1043591" cy="10435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30</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539378" y="0"/>
            <a:ext cx="7037640" cy="11021092"/>
          </a:xfrm>
          <a:custGeom>
            <a:avLst/>
            <a:gdLst/>
            <a:ahLst/>
            <a:cxnLst/>
            <a:rect r="r" b="b" t="t" l="l"/>
            <a:pathLst>
              <a:path h="11021092" w="7037640">
                <a:moveTo>
                  <a:pt x="0" y="0"/>
                </a:moveTo>
                <a:lnTo>
                  <a:pt x="7037640" y="0"/>
                </a:lnTo>
                <a:lnTo>
                  <a:pt x="7037640" y="11021092"/>
                </a:lnTo>
                <a:lnTo>
                  <a:pt x="0" y="11021092"/>
                </a:lnTo>
                <a:lnTo>
                  <a:pt x="0" y="0"/>
                </a:lnTo>
                <a:close/>
              </a:path>
            </a:pathLst>
          </a:custGeom>
          <a:blipFill>
            <a:blip r:embed="rId3">
              <a:alphaModFix amt="51000"/>
            </a:blip>
            <a:stretch>
              <a:fillRect l="0" t="0" r="-90051" b="0"/>
            </a:stretch>
          </a:blipFill>
        </p:spPr>
      </p:sp>
      <p:grpSp>
        <p:nvGrpSpPr>
          <p:cNvPr name="Group 4" id="4"/>
          <p:cNvGrpSpPr/>
          <p:nvPr/>
        </p:nvGrpSpPr>
        <p:grpSpPr>
          <a:xfrm rot="0">
            <a:off x="0" y="339714"/>
            <a:ext cx="6538624" cy="1275028"/>
            <a:chOff x="0" y="0"/>
            <a:chExt cx="1722107" cy="335810"/>
          </a:xfrm>
        </p:grpSpPr>
        <p:sp>
          <p:nvSpPr>
            <p:cNvPr name="Freeform 5" id="5"/>
            <p:cNvSpPr/>
            <p:nvPr/>
          </p:nvSpPr>
          <p:spPr>
            <a:xfrm flipH="false" flipV="false" rot="0">
              <a:off x="0" y="0"/>
              <a:ext cx="1722107" cy="335810"/>
            </a:xfrm>
            <a:custGeom>
              <a:avLst/>
              <a:gdLst/>
              <a:ahLst/>
              <a:cxnLst/>
              <a:rect r="r" b="b" t="t" l="l"/>
              <a:pathLst>
                <a:path h="335810" w="1722107">
                  <a:moveTo>
                    <a:pt x="1518907" y="0"/>
                  </a:moveTo>
                  <a:lnTo>
                    <a:pt x="0" y="0"/>
                  </a:lnTo>
                  <a:lnTo>
                    <a:pt x="0" y="335810"/>
                  </a:lnTo>
                  <a:lnTo>
                    <a:pt x="1518907" y="335810"/>
                  </a:lnTo>
                  <a:lnTo>
                    <a:pt x="1722107" y="167905"/>
                  </a:lnTo>
                  <a:lnTo>
                    <a:pt x="1518907" y="0"/>
                  </a:lnTo>
                  <a:close/>
                </a:path>
              </a:pathLst>
            </a:custGeom>
            <a:solidFill>
              <a:srgbClr val="0E3F8D"/>
            </a:solidFill>
          </p:spPr>
        </p:sp>
        <p:sp>
          <p:nvSpPr>
            <p:cNvPr name="TextBox 6" id="6"/>
            <p:cNvSpPr txBox="true"/>
            <p:nvPr/>
          </p:nvSpPr>
          <p:spPr>
            <a:xfrm>
              <a:off x="0" y="-38100"/>
              <a:ext cx="1607807" cy="37391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16270" y="1842236"/>
            <a:ext cx="14255459" cy="8004799"/>
          </a:xfrm>
          <a:custGeom>
            <a:avLst/>
            <a:gdLst/>
            <a:ahLst/>
            <a:cxnLst/>
            <a:rect r="r" b="b" t="t" l="l"/>
            <a:pathLst>
              <a:path h="8004799" w="14255459">
                <a:moveTo>
                  <a:pt x="0" y="0"/>
                </a:moveTo>
                <a:lnTo>
                  <a:pt x="14255460" y="0"/>
                </a:lnTo>
                <a:lnTo>
                  <a:pt x="14255460" y="8004799"/>
                </a:lnTo>
                <a:lnTo>
                  <a:pt x="0" y="8004799"/>
                </a:lnTo>
                <a:lnTo>
                  <a:pt x="0" y="0"/>
                </a:lnTo>
                <a:close/>
              </a:path>
            </a:pathLst>
          </a:custGeom>
          <a:blipFill>
            <a:blip r:embed="rId4"/>
            <a:stretch>
              <a:fillRect l="0" t="0" r="0" b="0"/>
            </a:stretch>
          </a:blipFill>
        </p:spPr>
      </p:sp>
      <p:sp>
        <p:nvSpPr>
          <p:cNvPr name="TextBox 8" id="8"/>
          <p:cNvSpPr txBox="true"/>
          <p:nvPr/>
        </p:nvSpPr>
        <p:spPr>
          <a:xfrm rot="0">
            <a:off x="416827" y="503555"/>
            <a:ext cx="5125231" cy="1012190"/>
          </a:xfrm>
          <a:prstGeom prst="rect">
            <a:avLst/>
          </a:prstGeom>
        </p:spPr>
        <p:txBody>
          <a:bodyPr anchor="t" rtlCol="false" tIns="0" lIns="0" bIns="0" rIns="0">
            <a:spAutoFit/>
          </a:bodyPr>
          <a:lstStyle/>
          <a:p>
            <a:pPr algn="ctr">
              <a:lnSpc>
                <a:spcPts val="7359"/>
              </a:lnSpc>
            </a:pPr>
            <a:r>
              <a:rPr lang="en-US" sz="6399">
                <a:solidFill>
                  <a:srgbClr val="FFFFFF"/>
                </a:solidFill>
                <a:latin typeface="Arabica"/>
              </a:rPr>
              <a:t>READ-ACROSS</a:t>
            </a:r>
          </a:p>
        </p:txBody>
      </p:sp>
      <p:sp>
        <p:nvSpPr>
          <p:cNvPr name="TextBox 9" id="9"/>
          <p:cNvSpPr txBox="true"/>
          <p:nvPr/>
        </p:nvSpPr>
        <p:spPr>
          <a:xfrm rot="0">
            <a:off x="416827" y="10055479"/>
            <a:ext cx="17625166" cy="231521"/>
          </a:xfrm>
          <a:prstGeom prst="rect">
            <a:avLst/>
          </a:prstGeom>
        </p:spPr>
        <p:txBody>
          <a:bodyPr anchor="t" rtlCol="false" tIns="0" lIns="0" bIns="0" rIns="0">
            <a:spAutoFit/>
          </a:bodyPr>
          <a:lstStyle/>
          <a:p>
            <a:pPr algn="just">
              <a:lnSpc>
                <a:spcPts val="1582"/>
              </a:lnSpc>
              <a:spcBef>
                <a:spcPct val="0"/>
              </a:spcBef>
            </a:pPr>
            <a:r>
              <a:rPr lang="en-US" sz="1400">
                <a:solidFill>
                  <a:srgbClr val="FFFFFF"/>
                </a:solidFill>
                <a:latin typeface="Arabica"/>
              </a:rPr>
              <a:t>GROUPING OF CHEMICALS: CHEMICAL CATEGORIES AND READ-ACROSS - OECD. (N.D.). RETRIEVED 24 SEPTEMBER 2023, FROM HTTPS://WWW.OECD.ORG/CHEMICALSAFETY/RISK-ASSESSMENT/GROUPINGOFCHEMICALSCHEMICALCATEGORIESANDREAD-ACROSS.HTM</a:t>
            </a:r>
          </a:p>
        </p:txBody>
      </p:sp>
      <p:grpSp>
        <p:nvGrpSpPr>
          <p:cNvPr name="Group 10" id="10"/>
          <p:cNvGrpSpPr/>
          <p:nvPr/>
        </p:nvGrpSpPr>
        <p:grpSpPr>
          <a:xfrm rot="0">
            <a:off x="172593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31</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15206164" y="2516518"/>
            <a:ext cx="1743863" cy="1990143"/>
          </a:xfrm>
          <a:custGeom>
            <a:avLst/>
            <a:gdLst/>
            <a:ahLst/>
            <a:cxnLst/>
            <a:rect r="r" b="b" t="t" l="l"/>
            <a:pathLst>
              <a:path h="1990143" w="1743863">
                <a:moveTo>
                  <a:pt x="0" y="0"/>
                </a:moveTo>
                <a:lnTo>
                  <a:pt x="1743863" y="0"/>
                </a:lnTo>
                <a:lnTo>
                  <a:pt x="1743863" y="1990143"/>
                </a:lnTo>
                <a:lnTo>
                  <a:pt x="0" y="1990143"/>
                </a:lnTo>
                <a:lnTo>
                  <a:pt x="0" y="0"/>
                </a:lnTo>
                <a:close/>
              </a:path>
            </a:pathLst>
          </a:custGeom>
          <a:blipFill>
            <a:blip r:embed="rId3"/>
            <a:stretch>
              <a:fillRect l="0" t="0" r="0" b="0"/>
            </a:stretch>
          </a:blipFill>
        </p:spPr>
      </p:sp>
      <p:sp>
        <p:nvSpPr>
          <p:cNvPr name="Freeform 4" id="4"/>
          <p:cNvSpPr/>
          <p:nvPr/>
        </p:nvSpPr>
        <p:spPr>
          <a:xfrm flipH="false" flipV="false" rot="0">
            <a:off x="12914976" y="2232277"/>
            <a:ext cx="779088" cy="2200181"/>
          </a:xfrm>
          <a:custGeom>
            <a:avLst/>
            <a:gdLst/>
            <a:ahLst/>
            <a:cxnLst/>
            <a:rect r="r" b="b" t="t" l="l"/>
            <a:pathLst>
              <a:path h="2200181" w="779088">
                <a:moveTo>
                  <a:pt x="0" y="0"/>
                </a:moveTo>
                <a:lnTo>
                  <a:pt x="779087" y="0"/>
                </a:lnTo>
                <a:lnTo>
                  <a:pt x="779087" y="2200180"/>
                </a:lnTo>
                <a:lnTo>
                  <a:pt x="0" y="2200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710998" y="6179515"/>
            <a:ext cx="779088" cy="2200181"/>
          </a:xfrm>
          <a:custGeom>
            <a:avLst/>
            <a:gdLst/>
            <a:ahLst/>
            <a:cxnLst/>
            <a:rect r="r" b="b" t="t" l="l"/>
            <a:pathLst>
              <a:path h="2200181" w="779088">
                <a:moveTo>
                  <a:pt x="0" y="0"/>
                </a:moveTo>
                <a:lnTo>
                  <a:pt x="779088" y="0"/>
                </a:lnTo>
                <a:lnTo>
                  <a:pt x="779088" y="2200180"/>
                </a:lnTo>
                <a:lnTo>
                  <a:pt x="0" y="2200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83254" y="6179515"/>
            <a:ext cx="779088" cy="2200181"/>
          </a:xfrm>
          <a:custGeom>
            <a:avLst/>
            <a:gdLst/>
            <a:ahLst/>
            <a:cxnLst/>
            <a:rect r="r" b="b" t="t" l="l"/>
            <a:pathLst>
              <a:path h="2200181" w="779088">
                <a:moveTo>
                  <a:pt x="0" y="0"/>
                </a:moveTo>
                <a:lnTo>
                  <a:pt x="779088" y="0"/>
                </a:lnTo>
                <a:lnTo>
                  <a:pt x="779088" y="2200180"/>
                </a:lnTo>
                <a:lnTo>
                  <a:pt x="0" y="2200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65574" y="8766483"/>
            <a:ext cx="2250472" cy="1276632"/>
          </a:xfrm>
          <a:custGeom>
            <a:avLst/>
            <a:gdLst/>
            <a:ahLst/>
            <a:cxnLst/>
            <a:rect r="r" b="b" t="t" l="l"/>
            <a:pathLst>
              <a:path h="1276632" w="2250472">
                <a:moveTo>
                  <a:pt x="0" y="0"/>
                </a:moveTo>
                <a:lnTo>
                  <a:pt x="2250472" y="0"/>
                </a:lnTo>
                <a:lnTo>
                  <a:pt x="2250472" y="1276632"/>
                </a:lnTo>
                <a:lnTo>
                  <a:pt x="0" y="12766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78605" y="8005307"/>
            <a:ext cx="1252993" cy="1252993"/>
          </a:xfrm>
          <a:custGeom>
            <a:avLst/>
            <a:gdLst/>
            <a:ahLst/>
            <a:cxnLst/>
            <a:rect r="r" b="b" t="t" l="l"/>
            <a:pathLst>
              <a:path h="1252993" w="1252993">
                <a:moveTo>
                  <a:pt x="0" y="0"/>
                </a:moveTo>
                <a:lnTo>
                  <a:pt x="1252994" y="0"/>
                </a:lnTo>
                <a:lnTo>
                  <a:pt x="1252994" y="1252993"/>
                </a:lnTo>
                <a:lnTo>
                  <a:pt x="0" y="1252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0" y="7816962"/>
            <a:ext cx="1887919" cy="2431745"/>
          </a:xfrm>
          <a:custGeom>
            <a:avLst/>
            <a:gdLst/>
            <a:ahLst/>
            <a:cxnLst/>
            <a:rect r="r" b="b" t="t" l="l"/>
            <a:pathLst>
              <a:path h="2431745" w="1887919">
                <a:moveTo>
                  <a:pt x="0" y="0"/>
                </a:moveTo>
                <a:lnTo>
                  <a:pt x="1887919" y="0"/>
                </a:lnTo>
                <a:lnTo>
                  <a:pt x="1887919" y="2431745"/>
                </a:lnTo>
                <a:lnTo>
                  <a:pt x="0" y="24317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533558" y="1028700"/>
            <a:ext cx="1541924" cy="1150661"/>
          </a:xfrm>
          <a:custGeom>
            <a:avLst/>
            <a:gdLst/>
            <a:ahLst/>
            <a:cxnLst/>
            <a:rect r="r" b="b" t="t" l="l"/>
            <a:pathLst>
              <a:path h="1150661" w="1541924">
                <a:moveTo>
                  <a:pt x="0" y="0"/>
                </a:moveTo>
                <a:lnTo>
                  <a:pt x="1541924" y="0"/>
                </a:lnTo>
                <a:lnTo>
                  <a:pt x="1541924" y="1150661"/>
                </a:lnTo>
                <a:lnTo>
                  <a:pt x="0" y="1150661"/>
                </a:lnTo>
                <a:lnTo>
                  <a:pt x="0" y="0"/>
                </a:lnTo>
                <a:close/>
              </a:path>
            </a:pathLst>
          </a:custGeom>
          <a:blipFill>
            <a:blip r:embed="rId12"/>
            <a:stretch>
              <a:fillRect l="0" t="0" r="0" b="0"/>
            </a:stretch>
          </a:blipFill>
        </p:spPr>
      </p:sp>
      <p:grpSp>
        <p:nvGrpSpPr>
          <p:cNvPr name="Group 11" id="11"/>
          <p:cNvGrpSpPr/>
          <p:nvPr/>
        </p:nvGrpSpPr>
        <p:grpSpPr>
          <a:xfrm rot="0">
            <a:off x="0" y="634989"/>
            <a:ext cx="6538624" cy="1275028"/>
            <a:chOff x="0" y="0"/>
            <a:chExt cx="1722107" cy="335810"/>
          </a:xfrm>
        </p:grpSpPr>
        <p:sp>
          <p:nvSpPr>
            <p:cNvPr name="Freeform 12" id="12"/>
            <p:cNvSpPr/>
            <p:nvPr/>
          </p:nvSpPr>
          <p:spPr>
            <a:xfrm flipH="false" flipV="false" rot="0">
              <a:off x="0" y="0"/>
              <a:ext cx="1722107" cy="335810"/>
            </a:xfrm>
            <a:custGeom>
              <a:avLst/>
              <a:gdLst/>
              <a:ahLst/>
              <a:cxnLst/>
              <a:rect r="r" b="b" t="t" l="l"/>
              <a:pathLst>
                <a:path h="335810" w="1722107">
                  <a:moveTo>
                    <a:pt x="1518907" y="0"/>
                  </a:moveTo>
                  <a:lnTo>
                    <a:pt x="0" y="0"/>
                  </a:lnTo>
                  <a:lnTo>
                    <a:pt x="0" y="335810"/>
                  </a:lnTo>
                  <a:lnTo>
                    <a:pt x="1518907" y="335810"/>
                  </a:lnTo>
                  <a:lnTo>
                    <a:pt x="1722107" y="167905"/>
                  </a:lnTo>
                  <a:lnTo>
                    <a:pt x="1518907" y="0"/>
                  </a:lnTo>
                  <a:close/>
                </a:path>
              </a:pathLst>
            </a:custGeom>
            <a:solidFill>
              <a:srgbClr val="0E3F8D"/>
            </a:solidFill>
          </p:spPr>
        </p:sp>
        <p:sp>
          <p:nvSpPr>
            <p:cNvPr name="TextBox 13" id="13"/>
            <p:cNvSpPr txBox="true"/>
            <p:nvPr/>
          </p:nvSpPr>
          <p:spPr>
            <a:xfrm>
              <a:off x="0" y="-38100"/>
              <a:ext cx="1607807" cy="3739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3959" y="809461"/>
            <a:ext cx="7344174" cy="887984"/>
          </a:xfrm>
          <a:prstGeom prst="rect">
            <a:avLst/>
          </a:prstGeom>
        </p:spPr>
        <p:txBody>
          <a:bodyPr anchor="t" rtlCol="false" tIns="0" lIns="0" bIns="0" rIns="0">
            <a:spAutoFit/>
          </a:bodyPr>
          <a:lstStyle/>
          <a:p>
            <a:pPr algn="l" marL="0" indent="0" lvl="0">
              <a:lnSpc>
                <a:spcPts val="6327"/>
              </a:lnSpc>
              <a:spcBef>
                <a:spcPct val="0"/>
              </a:spcBef>
            </a:pPr>
            <a:r>
              <a:rPr lang="en-US" sz="5599">
                <a:solidFill>
                  <a:srgbClr val="FFFFFF"/>
                </a:solidFill>
                <a:cs typeface="Arabica"/>
              </a:rPr>
              <a:t>สรุปและอภิปรายผล</a:t>
            </a:r>
          </a:p>
        </p:txBody>
      </p:sp>
      <p:sp>
        <p:nvSpPr>
          <p:cNvPr name="TextBox 15" id="15"/>
          <p:cNvSpPr txBox="true"/>
          <p:nvPr/>
        </p:nvSpPr>
        <p:spPr>
          <a:xfrm rot="0">
            <a:off x="10687014" y="8578740"/>
            <a:ext cx="3693087" cy="14190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ทดสอบในหลอดทดลองอย่างน้อย 2 วิธีขึ้นไป (KREILING ET AL., 2017)</a:t>
            </a:r>
          </a:p>
        </p:txBody>
      </p:sp>
      <p:sp>
        <p:nvSpPr>
          <p:cNvPr name="TextBox 16" id="16"/>
          <p:cNvSpPr txBox="true"/>
          <p:nvPr/>
        </p:nvSpPr>
        <p:spPr>
          <a:xfrm rot="0">
            <a:off x="15206164" y="4813120"/>
            <a:ext cx="2455488"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cs typeface="Arabica"/>
              </a:rPr>
              <a:t>กระต่าย ALBINO</a:t>
            </a:r>
          </a:p>
        </p:txBody>
      </p:sp>
      <p:sp>
        <p:nvSpPr>
          <p:cNvPr name="TextBox 17" id="17"/>
          <p:cNvSpPr txBox="true"/>
          <p:nvPr/>
        </p:nvSpPr>
        <p:spPr>
          <a:xfrm rot="0">
            <a:off x="11937105" y="4869005"/>
            <a:ext cx="2955234"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latin typeface="Arabica"/>
              </a:rPr>
              <a:t>RECONSTRUCTED HUMAN EPIDERMIS </a:t>
            </a:r>
          </a:p>
        </p:txBody>
      </p:sp>
      <p:grpSp>
        <p:nvGrpSpPr>
          <p:cNvPr name="Group 18" id="18"/>
          <p:cNvGrpSpPr/>
          <p:nvPr/>
        </p:nvGrpSpPr>
        <p:grpSpPr>
          <a:xfrm rot="0">
            <a:off x="17270306" y="246007"/>
            <a:ext cx="782693" cy="782693"/>
            <a:chOff x="0" y="0"/>
            <a:chExt cx="1043591" cy="1043591"/>
          </a:xfrm>
        </p:grpSpPr>
        <p:grpSp>
          <p:nvGrpSpPr>
            <p:cNvPr name="Group 19" id="19"/>
            <p:cNvGrpSpPr/>
            <p:nvPr/>
          </p:nvGrpSpPr>
          <p:grpSpPr>
            <a:xfrm rot="0">
              <a:off x="0" y="0"/>
              <a:ext cx="1043591" cy="10435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32</a:t>
              </a:r>
            </a:p>
          </p:txBody>
        </p:sp>
      </p:grpSp>
      <p:sp>
        <p:nvSpPr>
          <p:cNvPr name="TextBox 23" id="23"/>
          <p:cNvSpPr txBox="true"/>
          <p:nvPr/>
        </p:nvSpPr>
        <p:spPr>
          <a:xfrm rot="0">
            <a:off x="6012345" y="7151617"/>
            <a:ext cx="3354855" cy="616966"/>
          </a:xfrm>
          <a:prstGeom prst="rect">
            <a:avLst/>
          </a:prstGeom>
        </p:spPr>
        <p:txBody>
          <a:bodyPr anchor="t" rtlCol="false" tIns="0" lIns="0" bIns="0" rIns="0">
            <a:spAutoFit/>
          </a:bodyPr>
          <a:lstStyle/>
          <a:p>
            <a:pPr algn="just" marL="0" indent="0" lvl="0">
              <a:lnSpc>
                <a:spcPts val="4832"/>
              </a:lnSpc>
            </a:pPr>
            <a:r>
              <a:rPr lang="en-US" sz="3200" spc="435">
                <a:solidFill>
                  <a:srgbClr val="FFFFFF"/>
                </a:solidFill>
                <a:cs typeface="Arabica"/>
              </a:rPr>
              <a:t>การแพ้ของผิวหนัง</a:t>
            </a:r>
          </a:p>
        </p:txBody>
      </p:sp>
      <p:sp>
        <p:nvSpPr>
          <p:cNvPr name="TextBox 24" id="24"/>
          <p:cNvSpPr txBox="true"/>
          <p:nvPr/>
        </p:nvSpPr>
        <p:spPr>
          <a:xfrm rot="0">
            <a:off x="5919079" y="2453523"/>
            <a:ext cx="4050209" cy="616966"/>
          </a:xfrm>
          <a:prstGeom prst="rect">
            <a:avLst/>
          </a:prstGeom>
        </p:spPr>
        <p:txBody>
          <a:bodyPr anchor="t" rtlCol="false" tIns="0" lIns="0" bIns="0" rIns="0">
            <a:spAutoFit/>
          </a:bodyPr>
          <a:lstStyle/>
          <a:p>
            <a:pPr algn="just" marL="0" indent="0" lvl="0">
              <a:lnSpc>
                <a:spcPts val="4832"/>
              </a:lnSpc>
            </a:pPr>
            <a:r>
              <a:rPr lang="en-US" sz="3200" spc="435">
                <a:solidFill>
                  <a:srgbClr val="FFFFFF"/>
                </a:solidFill>
                <a:cs typeface="Arabica"/>
              </a:rPr>
              <a:t>การระคายเคืองผิวหนัง</a:t>
            </a:r>
          </a:p>
        </p:txBody>
      </p:sp>
      <p:sp>
        <p:nvSpPr>
          <p:cNvPr name="TextBox 25" id="25"/>
          <p:cNvSpPr txBox="true"/>
          <p:nvPr/>
        </p:nvSpPr>
        <p:spPr>
          <a:xfrm rot="0">
            <a:off x="558667" y="6115570"/>
            <a:ext cx="3693087"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ความเป็นพิษทางผิวหนังของสารเคมี</a:t>
            </a:r>
          </a:p>
        </p:txBody>
      </p:sp>
      <p:sp>
        <p:nvSpPr>
          <p:cNvPr name="TextBox 26" id="26"/>
          <p:cNvSpPr txBox="true"/>
          <p:nvPr/>
        </p:nvSpPr>
        <p:spPr>
          <a:xfrm rot="0">
            <a:off x="6012345" y="4416361"/>
            <a:ext cx="3557543" cy="616966"/>
          </a:xfrm>
          <a:prstGeom prst="rect">
            <a:avLst/>
          </a:prstGeom>
        </p:spPr>
        <p:txBody>
          <a:bodyPr anchor="t" rtlCol="false" tIns="0" lIns="0" bIns="0" rIns="0">
            <a:spAutoFit/>
          </a:bodyPr>
          <a:lstStyle/>
          <a:p>
            <a:pPr algn="just" marL="0" indent="0" lvl="0">
              <a:lnSpc>
                <a:spcPts val="4832"/>
              </a:lnSpc>
              <a:spcBef>
                <a:spcPct val="0"/>
              </a:spcBef>
            </a:pPr>
            <a:r>
              <a:rPr lang="en-US" sz="3200" spc="435">
                <a:solidFill>
                  <a:srgbClr val="FFFFFF"/>
                </a:solidFill>
                <a:cs typeface="Arabica"/>
              </a:rPr>
              <a:t>การกัดกร่อนผิวหนัง </a:t>
            </a:r>
          </a:p>
        </p:txBody>
      </p:sp>
      <p:sp>
        <p:nvSpPr>
          <p:cNvPr name="Freeform 27" id="27"/>
          <p:cNvSpPr/>
          <p:nvPr/>
        </p:nvSpPr>
        <p:spPr>
          <a:xfrm flipH="false" flipV="false" rot="0">
            <a:off x="558667" y="2586873"/>
            <a:ext cx="3292870" cy="3197078"/>
          </a:xfrm>
          <a:custGeom>
            <a:avLst/>
            <a:gdLst/>
            <a:ahLst/>
            <a:cxnLst/>
            <a:rect r="r" b="b" t="t" l="l"/>
            <a:pathLst>
              <a:path h="3197078" w="3292870">
                <a:moveTo>
                  <a:pt x="0" y="0"/>
                </a:moveTo>
                <a:lnTo>
                  <a:pt x="3292870" y="0"/>
                </a:lnTo>
                <a:lnTo>
                  <a:pt x="3292870" y="3197077"/>
                </a:lnTo>
                <a:lnTo>
                  <a:pt x="0" y="319707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8" id="28"/>
          <p:cNvSpPr/>
          <p:nvPr/>
        </p:nvSpPr>
        <p:spPr>
          <a:xfrm flipV="true">
            <a:off x="4540935" y="2805357"/>
            <a:ext cx="1206528" cy="5271"/>
          </a:xfrm>
          <a:prstGeom prst="line">
            <a:avLst/>
          </a:prstGeom>
          <a:ln cap="flat" w="76200">
            <a:solidFill>
              <a:srgbClr val="FFFFFF"/>
            </a:solidFill>
            <a:prstDash val="solid"/>
            <a:headEnd type="none" len="sm" w="sm"/>
            <a:tailEnd type="arrow" len="sm" w="med"/>
          </a:ln>
        </p:spPr>
      </p:sp>
      <p:sp>
        <p:nvSpPr>
          <p:cNvPr name="AutoShape 29" id="29"/>
          <p:cNvSpPr/>
          <p:nvPr/>
        </p:nvSpPr>
        <p:spPr>
          <a:xfrm>
            <a:off x="4578869" y="2807810"/>
            <a:ext cx="0" cy="1989162"/>
          </a:xfrm>
          <a:prstGeom prst="line">
            <a:avLst/>
          </a:prstGeom>
          <a:ln cap="flat" w="76200">
            <a:solidFill>
              <a:srgbClr val="FFFFFF"/>
            </a:solidFill>
            <a:prstDash val="solid"/>
            <a:headEnd type="none" len="sm" w="sm"/>
            <a:tailEnd type="none" len="sm" w="sm"/>
          </a:ln>
        </p:spPr>
      </p:sp>
      <p:sp>
        <p:nvSpPr>
          <p:cNvPr name="AutoShape 30" id="30"/>
          <p:cNvSpPr/>
          <p:nvPr/>
        </p:nvSpPr>
        <p:spPr>
          <a:xfrm>
            <a:off x="3946266" y="4796789"/>
            <a:ext cx="651653" cy="0"/>
          </a:xfrm>
          <a:prstGeom prst="line">
            <a:avLst/>
          </a:prstGeom>
          <a:ln cap="flat" w="76200">
            <a:solidFill>
              <a:srgbClr val="FFFFFF"/>
            </a:solidFill>
            <a:prstDash val="solid"/>
            <a:headEnd type="none" len="sm" w="sm"/>
            <a:tailEnd type="none" len="sm" w="sm"/>
          </a:ln>
        </p:spPr>
      </p:sp>
      <p:sp>
        <p:nvSpPr>
          <p:cNvPr name="AutoShape 31" id="31"/>
          <p:cNvSpPr/>
          <p:nvPr/>
        </p:nvSpPr>
        <p:spPr>
          <a:xfrm flipV="true">
            <a:off x="4579035" y="4791519"/>
            <a:ext cx="1206528" cy="5271"/>
          </a:xfrm>
          <a:prstGeom prst="line">
            <a:avLst/>
          </a:prstGeom>
          <a:ln cap="flat" w="76200">
            <a:solidFill>
              <a:srgbClr val="FFFFFF"/>
            </a:solidFill>
            <a:prstDash val="solid"/>
            <a:headEnd type="none" len="sm" w="sm"/>
            <a:tailEnd type="arrow" len="sm" w="med"/>
          </a:ln>
        </p:spPr>
      </p:sp>
      <p:sp>
        <p:nvSpPr>
          <p:cNvPr name="AutoShape 32" id="32"/>
          <p:cNvSpPr/>
          <p:nvPr/>
        </p:nvSpPr>
        <p:spPr>
          <a:xfrm>
            <a:off x="4577946" y="4791519"/>
            <a:ext cx="0" cy="2775991"/>
          </a:xfrm>
          <a:prstGeom prst="line">
            <a:avLst/>
          </a:prstGeom>
          <a:ln cap="flat" w="76200">
            <a:solidFill>
              <a:srgbClr val="FFFFFF"/>
            </a:solidFill>
            <a:prstDash val="solid"/>
            <a:headEnd type="none" len="sm" w="sm"/>
            <a:tailEnd type="none" len="sm" w="sm"/>
          </a:ln>
        </p:spPr>
      </p:sp>
      <p:sp>
        <p:nvSpPr>
          <p:cNvPr name="AutoShape 33" id="33"/>
          <p:cNvSpPr/>
          <p:nvPr/>
        </p:nvSpPr>
        <p:spPr>
          <a:xfrm flipV="true">
            <a:off x="4598085" y="7524139"/>
            <a:ext cx="1206528" cy="5271"/>
          </a:xfrm>
          <a:prstGeom prst="line">
            <a:avLst/>
          </a:prstGeom>
          <a:ln cap="flat" w="76200">
            <a:solidFill>
              <a:srgbClr val="FFFFFF"/>
            </a:solidFill>
            <a:prstDash val="solid"/>
            <a:headEnd type="none" len="sm" w="sm"/>
            <a:tailEnd type="arrow" len="sm" w="med"/>
          </a:ln>
        </p:spPr>
      </p:sp>
      <p:sp>
        <p:nvSpPr>
          <p:cNvPr name="AutoShape 34" id="34"/>
          <p:cNvSpPr/>
          <p:nvPr/>
        </p:nvSpPr>
        <p:spPr>
          <a:xfrm>
            <a:off x="11113011" y="2691189"/>
            <a:ext cx="0" cy="2140981"/>
          </a:xfrm>
          <a:prstGeom prst="line">
            <a:avLst/>
          </a:prstGeom>
          <a:ln cap="flat" w="76200">
            <a:solidFill>
              <a:srgbClr val="FFFFFF"/>
            </a:solidFill>
            <a:prstDash val="solid"/>
            <a:headEnd type="none" len="sm" w="sm"/>
            <a:tailEnd type="none" len="sm" w="sm"/>
          </a:ln>
        </p:spPr>
      </p:sp>
      <p:sp>
        <p:nvSpPr>
          <p:cNvPr name="AutoShape 35" id="35"/>
          <p:cNvSpPr/>
          <p:nvPr/>
        </p:nvSpPr>
        <p:spPr>
          <a:xfrm>
            <a:off x="11125284" y="3723580"/>
            <a:ext cx="811821" cy="0"/>
          </a:xfrm>
          <a:prstGeom prst="line">
            <a:avLst/>
          </a:prstGeom>
          <a:ln cap="flat" w="76200">
            <a:solidFill>
              <a:srgbClr val="FFFFFF"/>
            </a:solidFill>
            <a:prstDash val="solid"/>
            <a:headEnd type="none" len="sm" w="sm"/>
            <a:tailEnd type="arrow" len="sm" w="med"/>
          </a:ln>
        </p:spPr>
      </p:sp>
      <p:sp>
        <p:nvSpPr>
          <p:cNvPr name="AutoShape 36" id="36"/>
          <p:cNvSpPr/>
          <p:nvPr/>
        </p:nvSpPr>
        <p:spPr>
          <a:xfrm>
            <a:off x="10152016" y="2729289"/>
            <a:ext cx="999095" cy="2818"/>
          </a:xfrm>
          <a:prstGeom prst="line">
            <a:avLst/>
          </a:prstGeom>
          <a:ln cap="flat" w="76200">
            <a:solidFill>
              <a:srgbClr val="FFFFFF"/>
            </a:solidFill>
            <a:prstDash val="solid"/>
            <a:headEnd type="none" len="sm" w="sm"/>
            <a:tailEnd type="none" len="sm" w="sm"/>
          </a:ln>
        </p:spPr>
      </p:sp>
      <p:sp>
        <p:nvSpPr>
          <p:cNvPr name="AutoShape 37" id="37"/>
          <p:cNvSpPr/>
          <p:nvPr/>
        </p:nvSpPr>
        <p:spPr>
          <a:xfrm>
            <a:off x="10126082" y="4791253"/>
            <a:ext cx="999095" cy="2818"/>
          </a:xfrm>
          <a:prstGeom prst="line">
            <a:avLst/>
          </a:prstGeom>
          <a:ln cap="flat" w="76200">
            <a:solidFill>
              <a:srgbClr val="FFFFFF"/>
            </a:solidFill>
            <a:prstDash val="solid"/>
            <a:headEnd type="none" len="sm" w="sm"/>
            <a:tailEnd type="none" len="sm" w="sm"/>
          </a:ln>
        </p:spPr>
      </p:sp>
      <p:sp>
        <p:nvSpPr>
          <p:cNvPr name="AutoShape 38" id="38"/>
          <p:cNvSpPr/>
          <p:nvPr/>
        </p:nvSpPr>
        <p:spPr>
          <a:xfrm flipV="true">
            <a:off x="9570054" y="7483404"/>
            <a:ext cx="1206528" cy="5271"/>
          </a:xfrm>
          <a:prstGeom prst="line">
            <a:avLst/>
          </a:prstGeom>
          <a:ln cap="flat" w="76200">
            <a:solidFill>
              <a:srgbClr val="FFFFFF"/>
            </a:solidFill>
            <a:prstDash val="solid"/>
            <a:headEnd type="none" len="sm" w="sm"/>
            <a:tailEnd type="arrow" len="sm" w="med"/>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0" y="628457"/>
            <a:ext cx="6538624" cy="1275028"/>
            <a:chOff x="0" y="0"/>
            <a:chExt cx="1722107" cy="335810"/>
          </a:xfrm>
        </p:grpSpPr>
        <p:sp>
          <p:nvSpPr>
            <p:cNvPr name="Freeform 4" id="4"/>
            <p:cNvSpPr/>
            <p:nvPr/>
          </p:nvSpPr>
          <p:spPr>
            <a:xfrm flipH="false" flipV="false" rot="0">
              <a:off x="0" y="0"/>
              <a:ext cx="1722107" cy="335810"/>
            </a:xfrm>
            <a:custGeom>
              <a:avLst/>
              <a:gdLst/>
              <a:ahLst/>
              <a:cxnLst/>
              <a:rect r="r" b="b" t="t" l="l"/>
              <a:pathLst>
                <a:path h="335810" w="1722107">
                  <a:moveTo>
                    <a:pt x="1518907" y="0"/>
                  </a:moveTo>
                  <a:lnTo>
                    <a:pt x="0" y="0"/>
                  </a:lnTo>
                  <a:lnTo>
                    <a:pt x="0" y="335810"/>
                  </a:lnTo>
                  <a:lnTo>
                    <a:pt x="1518907" y="335810"/>
                  </a:lnTo>
                  <a:lnTo>
                    <a:pt x="1722107" y="167905"/>
                  </a:lnTo>
                  <a:lnTo>
                    <a:pt x="1518907" y="0"/>
                  </a:lnTo>
                  <a:close/>
                </a:path>
              </a:pathLst>
            </a:custGeom>
            <a:solidFill>
              <a:srgbClr val="0E3F8D"/>
            </a:solidFill>
          </p:spPr>
        </p:sp>
        <p:sp>
          <p:nvSpPr>
            <p:cNvPr name="TextBox 5" id="5"/>
            <p:cNvSpPr txBox="true"/>
            <p:nvPr/>
          </p:nvSpPr>
          <p:spPr>
            <a:xfrm>
              <a:off x="0" y="-38100"/>
              <a:ext cx="1607807" cy="373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802929"/>
            <a:ext cx="7344174" cy="887984"/>
          </a:xfrm>
          <a:prstGeom prst="rect">
            <a:avLst/>
          </a:prstGeom>
        </p:spPr>
        <p:txBody>
          <a:bodyPr anchor="t" rtlCol="false" tIns="0" lIns="0" bIns="0" rIns="0">
            <a:spAutoFit/>
          </a:bodyPr>
          <a:lstStyle/>
          <a:p>
            <a:pPr algn="l" marL="0" indent="0" lvl="0">
              <a:lnSpc>
                <a:spcPts val="6327"/>
              </a:lnSpc>
              <a:spcBef>
                <a:spcPct val="0"/>
              </a:spcBef>
            </a:pPr>
            <a:r>
              <a:rPr lang="en-US" sz="5599">
                <a:solidFill>
                  <a:srgbClr val="FFFFFF"/>
                </a:solidFill>
                <a:cs typeface="Arabica"/>
              </a:rPr>
              <a:t>สรุปและอภิปรายผล</a:t>
            </a:r>
          </a:p>
        </p:txBody>
      </p:sp>
      <p:sp>
        <p:nvSpPr>
          <p:cNvPr name="TextBox 7" id="7"/>
          <p:cNvSpPr txBox="true"/>
          <p:nvPr/>
        </p:nvSpPr>
        <p:spPr>
          <a:xfrm rot="0">
            <a:off x="13566213" y="6959079"/>
            <a:ext cx="3693087" cy="504698"/>
          </a:xfrm>
          <a:prstGeom prst="rect">
            <a:avLst/>
          </a:prstGeom>
        </p:spPr>
        <p:txBody>
          <a:bodyPr anchor="t" rtlCol="false" tIns="0" lIns="0" bIns="0" rIns="0">
            <a:spAutoFit/>
          </a:bodyPr>
          <a:lstStyle/>
          <a:p>
            <a:pPr algn="l" marL="0" indent="0" lvl="0">
              <a:lnSpc>
                <a:spcPts val="3616"/>
              </a:lnSpc>
              <a:spcBef>
                <a:spcPct val="0"/>
              </a:spcBef>
            </a:pPr>
            <a:r>
              <a:rPr lang="en-US" sz="3200">
                <a:solidFill>
                  <a:srgbClr val="FFFFFF"/>
                </a:solidFill>
                <a:latin typeface="Arabica"/>
              </a:rPr>
              <a:t>QSAR /READ-ACROSS</a:t>
            </a:r>
          </a:p>
        </p:txBody>
      </p:sp>
      <p:sp>
        <p:nvSpPr>
          <p:cNvPr name="TextBox 8" id="8"/>
          <p:cNvSpPr txBox="true"/>
          <p:nvPr/>
        </p:nvSpPr>
        <p:spPr>
          <a:xfrm rot="0">
            <a:off x="1028700" y="2221592"/>
            <a:ext cx="8408751" cy="504698"/>
          </a:xfrm>
          <a:prstGeom prst="rect">
            <a:avLst/>
          </a:prstGeom>
        </p:spPr>
        <p:txBody>
          <a:bodyPr anchor="t" rtlCol="false" tIns="0" lIns="0" bIns="0" rIns="0">
            <a:spAutoFit/>
          </a:bodyPr>
          <a:lstStyle/>
          <a:p>
            <a:pPr algn="l" marL="0" indent="0" lvl="0">
              <a:lnSpc>
                <a:spcPts val="3616"/>
              </a:lnSpc>
              <a:spcBef>
                <a:spcPct val="0"/>
              </a:spcBef>
            </a:pPr>
            <a:r>
              <a:rPr lang="en-US" sz="3200" u="sng">
                <a:solidFill>
                  <a:srgbClr val="FFFFFF"/>
                </a:solidFill>
                <a:cs typeface="Arabica"/>
              </a:rPr>
              <a:t>ในกรณีที่ไม่สามารถทดสอบในหลอดทดลองหรือสัตว์ทดลองได้</a:t>
            </a:r>
          </a:p>
        </p:txBody>
      </p:sp>
      <p:sp>
        <p:nvSpPr>
          <p:cNvPr name="Freeform 9" id="9"/>
          <p:cNvSpPr/>
          <p:nvPr/>
        </p:nvSpPr>
        <p:spPr>
          <a:xfrm flipH="false" flipV="false" rot="0">
            <a:off x="14037217" y="4176866"/>
            <a:ext cx="2569281" cy="2420263"/>
          </a:xfrm>
          <a:custGeom>
            <a:avLst/>
            <a:gdLst/>
            <a:ahLst/>
            <a:cxnLst/>
            <a:rect r="r" b="b" t="t" l="l"/>
            <a:pathLst>
              <a:path h="2420263" w="2569281">
                <a:moveTo>
                  <a:pt x="0" y="0"/>
                </a:moveTo>
                <a:lnTo>
                  <a:pt x="2569282" y="0"/>
                </a:lnTo>
                <a:lnTo>
                  <a:pt x="2569282" y="2420263"/>
                </a:lnTo>
                <a:lnTo>
                  <a:pt x="0" y="2420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147256" y="8941187"/>
            <a:ext cx="2008304" cy="1139256"/>
          </a:xfrm>
          <a:custGeom>
            <a:avLst/>
            <a:gdLst/>
            <a:ahLst/>
            <a:cxnLst/>
            <a:rect r="r" b="b" t="t" l="l"/>
            <a:pathLst>
              <a:path h="1139256" w="2008304">
                <a:moveTo>
                  <a:pt x="0" y="0"/>
                </a:moveTo>
                <a:lnTo>
                  <a:pt x="2008304" y="0"/>
                </a:lnTo>
                <a:lnTo>
                  <a:pt x="2008304" y="1139256"/>
                </a:lnTo>
                <a:lnTo>
                  <a:pt x="0" y="11392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374544" y="7845242"/>
            <a:ext cx="1003198" cy="1003198"/>
          </a:xfrm>
          <a:custGeom>
            <a:avLst/>
            <a:gdLst/>
            <a:ahLst/>
            <a:cxnLst/>
            <a:rect r="r" b="b" t="t" l="l"/>
            <a:pathLst>
              <a:path h="1003198" w="1003198">
                <a:moveTo>
                  <a:pt x="0" y="0"/>
                </a:moveTo>
                <a:lnTo>
                  <a:pt x="1003198" y="0"/>
                </a:lnTo>
                <a:lnTo>
                  <a:pt x="1003198" y="1003198"/>
                </a:lnTo>
                <a:lnTo>
                  <a:pt x="0" y="10031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243826" y="8436157"/>
            <a:ext cx="1276565" cy="1644287"/>
          </a:xfrm>
          <a:custGeom>
            <a:avLst/>
            <a:gdLst/>
            <a:ahLst/>
            <a:cxnLst/>
            <a:rect r="r" b="b" t="t" l="l"/>
            <a:pathLst>
              <a:path h="1644287" w="1276565">
                <a:moveTo>
                  <a:pt x="0" y="0"/>
                </a:moveTo>
                <a:lnTo>
                  <a:pt x="1276564" y="0"/>
                </a:lnTo>
                <a:lnTo>
                  <a:pt x="1276564" y="1644286"/>
                </a:lnTo>
                <a:lnTo>
                  <a:pt x="0" y="16442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7259300" y="237111"/>
            <a:ext cx="782693" cy="782693"/>
            <a:chOff x="0" y="0"/>
            <a:chExt cx="1043591" cy="1043591"/>
          </a:xfrm>
        </p:grpSpPr>
        <p:grpSp>
          <p:nvGrpSpPr>
            <p:cNvPr name="Group 14" id="14"/>
            <p:cNvGrpSpPr/>
            <p:nvPr/>
          </p:nvGrpSpPr>
          <p:grpSpPr>
            <a:xfrm rot="0">
              <a:off x="0" y="0"/>
              <a:ext cx="1043591" cy="10435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33</a:t>
              </a:r>
            </a:p>
          </p:txBody>
        </p:sp>
      </p:grpSp>
      <p:sp>
        <p:nvSpPr>
          <p:cNvPr name="TextBox 18" id="18"/>
          <p:cNvSpPr txBox="true"/>
          <p:nvPr/>
        </p:nvSpPr>
        <p:spPr>
          <a:xfrm rot="0">
            <a:off x="6892659" y="7219886"/>
            <a:ext cx="3197333" cy="616966"/>
          </a:xfrm>
          <a:prstGeom prst="rect">
            <a:avLst/>
          </a:prstGeom>
        </p:spPr>
        <p:txBody>
          <a:bodyPr anchor="t" rtlCol="false" tIns="0" lIns="0" bIns="0" rIns="0">
            <a:spAutoFit/>
          </a:bodyPr>
          <a:lstStyle/>
          <a:p>
            <a:pPr algn="just" marL="0" indent="0" lvl="0">
              <a:lnSpc>
                <a:spcPts val="4832"/>
              </a:lnSpc>
            </a:pPr>
            <a:r>
              <a:rPr lang="en-US" sz="3200" spc="435">
                <a:solidFill>
                  <a:srgbClr val="FFFFFF"/>
                </a:solidFill>
                <a:cs typeface="Arabica"/>
              </a:rPr>
              <a:t>การแพ้ของผิวหนัง</a:t>
            </a:r>
          </a:p>
        </p:txBody>
      </p:sp>
      <p:sp>
        <p:nvSpPr>
          <p:cNvPr name="TextBox 19" id="19"/>
          <p:cNvSpPr txBox="true"/>
          <p:nvPr/>
        </p:nvSpPr>
        <p:spPr>
          <a:xfrm rot="0">
            <a:off x="6526578" y="3326032"/>
            <a:ext cx="4056255" cy="616966"/>
          </a:xfrm>
          <a:prstGeom prst="rect">
            <a:avLst/>
          </a:prstGeom>
        </p:spPr>
        <p:txBody>
          <a:bodyPr anchor="t" rtlCol="false" tIns="0" lIns="0" bIns="0" rIns="0">
            <a:spAutoFit/>
          </a:bodyPr>
          <a:lstStyle/>
          <a:p>
            <a:pPr algn="just" marL="0" indent="0" lvl="0">
              <a:lnSpc>
                <a:spcPts val="4832"/>
              </a:lnSpc>
            </a:pPr>
            <a:r>
              <a:rPr lang="en-US" sz="3200" spc="435">
                <a:solidFill>
                  <a:srgbClr val="FFFFFF"/>
                </a:solidFill>
                <a:cs typeface="Arabica"/>
              </a:rPr>
              <a:t>การระคายเคืองผิวหนัง</a:t>
            </a:r>
          </a:p>
        </p:txBody>
      </p:sp>
      <p:sp>
        <p:nvSpPr>
          <p:cNvPr name="TextBox 20" id="20"/>
          <p:cNvSpPr txBox="true"/>
          <p:nvPr/>
        </p:nvSpPr>
        <p:spPr>
          <a:xfrm rot="0">
            <a:off x="927364" y="6973303"/>
            <a:ext cx="3693087"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ความเป็นพิษทางผิวหนังของสารเคมี</a:t>
            </a:r>
          </a:p>
        </p:txBody>
      </p:sp>
      <p:sp>
        <p:nvSpPr>
          <p:cNvPr name="TextBox 21" id="21"/>
          <p:cNvSpPr txBox="true"/>
          <p:nvPr/>
        </p:nvSpPr>
        <p:spPr>
          <a:xfrm rot="0">
            <a:off x="6892659" y="5274277"/>
            <a:ext cx="3578340" cy="616966"/>
          </a:xfrm>
          <a:prstGeom prst="rect">
            <a:avLst/>
          </a:prstGeom>
        </p:spPr>
        <p:txBody>
          <a:bodyPr anchor="t" rtlCol="false" tIns="0" lIns="0" bIns="0" rIns="0">
            <a:spAutoFit/>
          </a:bodyPr>
          <a:lstStyle/>
          <a:p>
            <a:pPr algn="just" marL="0" indent="0" lvl="0">
              <a:lnSpc>
                <a:spcPts val="4832"/>
              </a:lnSpc>
              <a:spcBef>
                <a:spcPct val="0"/>
              </a:spcBef>
            </a:pPr>
            <a:r>
              <a:rPr lang="en-US" sz="3200" spc="435">
                <a:solidFill>
                  <a:srgbClr val="FFFFFF"/>
                </a:solidFill>
                <a:cs typeface="Arabica"/>
              </a:rPr>
              <a:t>การกัดกร่อนผิวหนัง </a:t>
            </a:r>
          </a:p>
        </p:txBody>
      </p:sp>
      <p:sp>
        <p:nvSpPr>
          <p:cNvPr name="Freeform 22" id="22"/>
          <p:cNvSpPr/>
          <p:nvPr/>
        </p:nvSpPr>
        <p:spPr>
          <a:xfrm flipH="false" flipV="false" rot="0">
            <a:off x="927364" y="3444606"/>
            <a:ext cx="3292870" cy="3197078"/>
          </a:xfrm>
          <a:custGeom>
            <a:avLst/>
            <a:gdLst/>
            <a:ahLst/>
            <a:cxnLst/>
            <a:rect r="r" b="b" t="t" l="l"/>
            <a:pathLst>
              <a:path h="3197078" w="3292870">
                <a:moveTo>
                  <a:pt x="0" y="0"/>
                </a:moveTo>
                <a:lnTo>
                  <a:pt x="3292870" y="0"/>
                </a:lnTo>
                <a:lnTo>
                  <a:pt x="3292870" y="3197077"/>
                </a:lnTo>
                <a:lnTo>
                  <a:pt x="0" y="31970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4314963" y="3624990"/>
            <a:ext cx="1877564" cy="3980594"/>
            <a:chOff x="0" y="0"/>
            <a:chExt cx="2503418" cy="5307459"/>
          </a:xfrm>
        </p:grpSpPr>
        <p:sp>
          <p:nvSpPr>
            <p:cNvPr name="AutoShape 24" id="24"/>
            <p:cNvSpPr/>
            <p:nvPr/>
          </p:nvSpPr>
          <p:spPr>
            <a:xfrm flipV="true">
              <a:off x="792893" y="50800"/>
              <a:ext cx="1608703" cy="7028"/>
            </a:xfrm>
            <a:prstGeom prst="line">
              <a:avLst/>
            </a:prstGeom>
            <a:ln cap="flat" w="101600">
              <a:solidFill>
                <a:srgbClr val="FFFFFF"/>
              </a:solidFill>
              <a:prstDash val="solid"/>
              <a:headEnd type="none" len="sm" w="sm"/>
              <a:tailEnd type="arrow" len="sm" w="med"/>
            </a:ln>
          </p:spPr>
        </p:sp>
        <p:sp>
          <p:nvSpPr>
            <p:cNvPr name="AutoShape 25" id="25"/>
            <p:cNvSpPr/>
            <p:nvPr/>
          </p:nvSpPr>
          <p:spPr>
            <a:xfrm>
              <a:off x="843471" y="54070"/>
              <a:ext cx="0" cy="2652216"/>
            </a:xfrm>
            <a:prstGeom prst="line">
              <a:avLst/>
            </a:prstGeom>
            <a:ln cap="flat" w="101600">
              <a:solidFill>
                <a:srgbClr val="FFFFFF"/>
              </a:solidFill>
              <a:prstDash val="solid"/>
              <a:headEnd type="none" len="sm" w="sm"/>
              <a:tailEnd type="none" len="sm" w="sm"/>
            </a:ln>
          </p:spPr>
        </p:sp>
        <p:sp>
          <p:nvSpPr>
            <p:cNvPr name="AutoShape 26" id="26"/>
            <p:cNvSpPr/>
            <p:nvPr/>
          </p:nvSpPr>
          <p:spPr>
            <a:xfrm>
              <a:off x="0" y="2706043"/>
              <a:ext cx="868871" cy="0"/>
            </a:xfrm>
            <a:prstGeom prst="line">
              <a:avLst/>
            </a:prstGeom>
            <a:ln cap="flat" w="101600">
              <a:solidFill>
                <a:srgbClr val="FFFFFF"/>
              </a:solidFill>
              <a:prstDash val="solid"/>
              <a:headEnd type="none" len="sm" w="sm"/>
              <a:tailEnd type="none" len="sm" w="sm"/>
            </a:ln>
          </p:spPr>
        </p:sp>
        <p:sp>
          <p:nvSpPr>
            <p:cNvPr name="AutoShape 27" id="27"/>
            <p:cNvSpPr/>
            <p:nvPr/>
          </p:nvSpPr>
          <p:spPr>
            <a:xfrm flipV="true">
              <a:off x="843693" y="2699015"/>
              <a:ext cx="1608703" cy="7028"/>
            </a:xfrm>
            <a:prstGeom prst="line">
              <a:avLst/>
            </a:prstGeom>
            <a:ln cap="flat" w="101600">
              <a:solidFill>
                <a:srgbClr val="FFFFFF"/>
              </a:solidFill>
              <a:prstDash val="solid"/>
              <a:headEnd type="none" len="sm" w="sm"/>
              <a:tailEnd type="arrow" len="sm" w="med"/>
            </a:ln>
          </p:spPr>
        </p:sp>
        <p:sp>
          <p:nvSpPr>
            <p:cNvPr name="AutoShape 28" id="28"/>
            <p:cNvSpPr/>
            <p:nvPr/>
          </p:nvSpPr>
          <p:spPr>
            <a:xfrm>
              <a:off x="843471" y="2655243"/>
              <a:ext cx="0" cy="2652216"/>
            </a:xfrm>
            <a:prstGeom prst="line">
              <a:avLst/>
            </a:prstGeom>
            <a:ln cap="flat" w="101600">
              <a:solidFill>
                <a:srgbClr val="FFFFFF"/>
              </a:solidFill>
              <a:prstDash val="solid"/>
              <a:headEnd type="none" len="sm" w="sm"/>
              <a:tailEnd type="none" len="sm" w="sm"/>
            </a:ln>
          </p:spPr>
        </p:sp>
        <p:sp>
          <p:nvSpPr>
            <p:cNvPr name="AutoShape 29" id="29"/>
            <p:cNvSpPr/>
            <p:nvPr/>
          </p:nvSpPr>
          <p:spPr>
            <a:xfrm flipV="true">
              <a:off x="894493" y="5249631"/>
              <a:ext cx="1608703" cy="7028"/>
            </a:xfrm>
            <a:prstGeom prst="line">
              <a:avLst/>
            </a:prstGeom>
            <a:ln cap="flat" w="101600">
              <a:solidFill>
                <a:srgbClr val="FFFFFF"/>
              </a:solidFill>
              <a:prstDash val="solid"/>
              <a:headEnd type="none" len="sm" w="sm"/>
              <a:tailEnd type="arrow" len="sm" w="med"/>
            </a:ln>
          </p:spPr>
        </p:sp>
      </p:grpSp>
      <p:sp>
        <p:nvSpPr>
          <p:cNvPr name="AutoShape 30" id="30"/>
          <p:cNvSpPr/>
          <p:nvPr/>
        </p:nvSpPr>
        <p:spPr>
          <a:xfrm>
            <a:off x="12258857" y="3660273"/>
            <a:ext cx="0" cy="1989162"/>
          </a:xfrm>
          <a:prstGeom prst="line">
            <a:avLst/>
          </a:prstGeom>
          <a:ln cap="flat" w="76200">
            <a:solidFill>
              <a:srgbClr val="FFFFFF"/>
            </a:solidFill>
            <a:prstDash val="solid"/>
            <a:headEnd type="none" len="sm" w="sm"/>
            <a:tailEnd type="none" len="sm" w="sm"/>
          </a:ln>
        </p:spPr>
      </p:sp>
      <p:sp>
        <p:nvSpPr>
          <p:cNvPr name="AutoShape 31" id="31"/>
          <p:cNvSpPr/>
          <p:nvPr/>
        </p:nvSpPr>
        <p:spPr>
          <a:xfrm flipV="true">
            <a:off x="10915741" y="5649252"/>
            <a:ext cx="1392639" cy="0"/>
          </a:xfrm>
          <a:prstGeom prst="line">
            <a:avLst/>
          </a:prstGeom>
          <a:ln cap="flat" w="76200">
            <a:solidFill>
              <a:srgbClr val="FFFFFF"/>
            </a:solidFill>
            <a:prstDash val="solid"/>
            <a:headEnd type="none" len="sm" w="sm"/>
            <a:tailEnd type="none" len="sm" w="sm"/>
          </a:ln>
        </p:spPr>
      </p:sp>
      <p:sp>
        <p:nvSpPr>
          <p:cNvPr name="AutoShape 32" id="32"/>
          <p:cNvSpPr/>
          <p:nvPr/>
        </p:nvSpPr>
        <p:spPr>
          <a:xfrm flipV="true">
            <a:off x="12259023" y="5643981"/>
            <a:ext cx="1206528" cy="5271"/>
          </a:xfrm>
          <a:prstGeom prst="line">
            <a:avLst/>
          </a:prstGeom>
          <a:ln cap="flat" w="76200">
            <a:solidFill>
              <a:srgbClr val="FFFFFF"/>
            </a:solidFill>
            <a:prstDash val="solid"/>
            <a:headEnd type="none" len="sm" w="sm"/>
            <a:tailEnd type="arrow" len="sm" w="med"/>
          </a:ln>
        </p:spPr>
      </p:sp>
      <p:sp>
        <p:nvSpPr>
          <p:cNvPr name="AutoShape 33" id="33"/>
          <p:cNvSpPr/>
          <p:nvPr/>
        </p:nvSpPr>
        <p:spPr>
          <a:xfrm>
            <a:off x="12258857" y="5611152"/>
            <a:ext cx="0" cy="1989162"/>
          </a:xfrm>
          <a:prstGeom prst="line">
            <a:avLst/>
          </a:prstGeom>
          <a:ln cap="flat" w="76200">
            <a:solidFill>
              <a:srgbClr val="FFFFFF"/>
            </a:solidFill>
            <a:prstDash val="solid"/>
            <a:headEnd type="none" len="sm" w="sm"/>
            <a:tailEnd type="none" len="sm" w="sm"/>
          </a:ln>
        </p:spPr>
      </p:sp>
      <p:sp>
        <p:nvSpPr>
          <p:cNvPr name="AutoShape 34" id="34"/>
          <p:cNvSpPr/>
          <p:nvPr/>
        </p:nvSpPr>
        <p:spPr>
          <a:xfrm flipV="true">
            <a:off x="10904318" y="3663090"/>
            <a:ext cx="1392639" cy="0"/>
          </a:xfrm>
          <a:prstGeom prst="line">
            <a:avLst/>
          </a:prstGeom>
          <a:ln cap="flat" w="76200">
            <a:solidFill>
              <a:srgbClr val="FFFFFF"/>
            </a:solidFill>
            <a:prstDash val="solid"/>
            <a:headEnd type="none" len="sm" w="sm"/>
            <a:tailEnd type="none" len="sm" w="sm"/>
          </a:ln>
        </p:spPr>
      </p:sp>
      <p:sp>
        <p:nvSpPr>
          <p:cNvPr name="AutoShape 35" id="35"/>
          <p:cNvSpPr/>
          <p:nvPr/>
        </p:nvSpPr>
        <p:spPr>
          <a:xfrm flipV="true">
            <a:off x="10866218" y="7556944"/>
            <a:ext cx="1392639" cy="0"/>
          </a:xfrm>
          <a:prstGeom prst="line">
            <a:avLst/>
          </a:prstGeom>
          <a:ln cap="flat" w="76200">
            <a:solidFill>
              <a:srgbClr val="FFFFFF"/>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0" y="324220"/>
            <a:ext cx="4424074" cy="1021141"/>
            <a:chOff x="0" y="0"/>
            <a:chExt cx="1165188" cy="268942"/>
          </a:xfrm>
        </p:grpSpPr>
        <p:sp>
          <p:nvSpPr>
            <p:cNvPr name="Freeform 4" id="4"/>
            <p:cNvSpPr/>
            <p:nvPr/>
          </p:nvSpPr>
          <p:spPr>
            <a:xfrm flipH="false" flipV="false" rot="0">
              <a:off x="0" y="0"/>
              <a:ext cx="1165188" cy="268942"/>
            </a:xfrm>
            <a:custGeom>
              <a:avLst/>
              <a:gdLst/>
              <a:ahLst/>
              <a:cxnLst/>
              <a:rect r="r" b="b" t="t" l="l"/>
              <a:pathLst>
                <a:path h="268942" w="1165188">
                  <a:moveTo>
                    <a:pt x="961988" y="0"/>
                  </a:moveTo>
                  <a:lnTo>
                    <a:pt x="0" y="0"/>
                  </a:lnTo>
                  <a:lnTo>
                    <a:pt x="0" y="268942"/>
                  </a:lnTo>
                  <a:lnTo>
                    <a:pt x="961988" y="268942"/>
                  </a:lnTo>
                  <a:lnTo>
                    <a:pt x="1165188" y="134471"/>
                  </a:lnTo>
                  <a:lnTo>
                    <a:pt x="961988" y="0"/>
                  </a:lnTo>
                  <a:close/>
                </a:path>
              </a:pathLst>
            </a:custGeom>
            <a:solidFill>
              <a:srgbClr val="0E3F8D"/>
            </a:solidFill>
          </p:spPr>
        </p:sp>
        <p:sp>
          <p:nvSpPr>
            <p:cNvPr name="TextBox 5" id="5"/>
            <p:cNvSpPr txBox="true"/>
            <p:nvPr/>
          </p:nvSpPr>
          <p:spPr>
            <a:xfrm>
              <a:off x="0" y="-38100"/>
              <a:ext cx="1050888" cy="30704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0986" y="406819"/>
            <a:ext cx="3333033" cy="938542"/>
          </a:xfrm>
          <a:prstGeom prst="rect">
            <a:avLst/>
          </a:prstGeom>
        </p:spPr>
        <p:txBody>
          <a:bodyPr anchor="t" rtlCol="false" tIns="0" lIns="0" bIns="0" rIns="0">
            <a:spAutoFit/>
          </a:bodyPr>
          <a:lstStyle/>
          <a:p>
            <a:pPr marL="0" indent="0" lvl="0">
              <a:lnSpc>
                <a:spcPts val="6700"/>
              </a:lnSpc>
              <a:spcBef>
                <a:spcPct val="0"/>
              </a:spcBef>
            </a:pPr>
            <a:r>
              <a:rPr lang="en-US" sz="5929">
                <a:solidFill>
                  <a:srgbClr val="FFFFFF"/>
                </a:solidFill>
                <a:latin typeface="Arabica"/>
              </a:rPr>
              <a:t>REFERENCE</a:t>
            </a:r>
          </a:p>
        </p:txBody>
      </p:sp>
      <p:sp>
        <p:nvSpPr>
          <p:cNvPr name="TextBox 7" id="7"/>
          <p:cNvSpPr txBox="true"/>
          <p:nvPr/>
        </p:nvSpPr>
        <p:spPr>
          <a:xfrm rot="0">
            <a:off x="1051530" y="1542097"/>
            <a:ext cx="16184939" cy="7145655"/>
          </a:xfrm>
          <a:prstGeom prst="rect">
            <a:avLst/>
          </a:prstGeom>
        </p:spPr>
        <p:txBody>
          <a:bodyPr anchor="t" rtlCol="false" tIns="0" lIns="0" bIns="0" rIns="0">
            <a:spAutoFit/>
          </a:bodyPr>
          <a:lstStyle/>
          <a:p>
            <a:pPr marL="410209" indent="-205105" lvl="1">
              <a:lnSpc>
                <a:spcPts val="2564"/>
              </a:lnSpc>
              <a:buFont typeface="Arial"/>
              <a:buChar char="•"/>
            </a:pPr>
            <a:r>
              <a:rPr lang="en-US" sz="1899" spc="113">
                <a:solidFill>
                  <a:srgbClr val="FFFFFF"/>
                </a:solidFill>
                <a:latin typeface="Arabica"/>
              </a:rPr>
              <a:t>Ibrahim, M. S., El-Wassefy, N. A., &amp; Farahat, D. S. (2017). 8—Biocompatibility of dental biomaterials. In L. Tayebi &amp; K. Moharamzadeh (Eds.), </a:t>
            </a:r>
          </a:p>
          <a:p>
            <a:pPr>
              <a:lnSpc>
                <a:spcPts val="2564"/>
              </a:lnSpc>
            </a:pPr>
            <a:r>
              <a:rPr lang="en-US" sz="1899" spc="113">
                <a:solidFill>
                  <a:srgbClr val="FFFFFF"/>
                </a:solidFill>
                <a:latin typeface="Arabica"/>
              </a:rPr>
              <a:t>              </a:t>
            </a:r>
            <a:r>
              <a:rPr lang="en-US" sz="1899" spc="113">
                <a:solidFill>
                  <a:srgbClr val="FFFFFF"/>
                </a:solidFill>
                <a:latin typeface="Arabica Italics"/>
              </a:rPr>
              <a:t>Biomaterials for Oral and Dental Tissue Engineering</a:t>
            </a:r>
            <a:r>
              <a:rPr lang="en-US" sz="1899" spc="113">
                <a:solidFill>
                  <a:srgbClr val="FFFFFF"/>
                </a:solidFill>
                <a:latin typeface="Arabica"/>
              </a:rPr>
              <a:t> (pp. 117–140). Woodhead Publishing. https://doi.org/10.1016/B978-0-08-100961-1.00008-6</a:t>
            </a:r>
          </a:p>
          <a:p>
            <a:pPr marL="410209" indent="-205105" lvl="1">
              <a:lnSpc>
                <a:spcPts val="2564"/>
              </a:lnSpc>
              <a:buFont typeface="Arial"/>
              <a:buChar char="•"/>
            </a:pPr>
            <a:r>
              <a:rPr lang="en-US" sz="1899" spc="113">
                <a:solidFill>
                  <a:srgbClr val="FFFFFF"/>
                </a:solidFill>
                <a:latin typeface="Arabica"/>
              </a:rPr>
              <a:t>Jírová, D., Basketter, D., Liebsch, M., Bendová, H., Kejlová, K., Marriott, M., &amp; Kandárová, H. (2010). Comparison of human skin irritation patch </a:t>
            </a:r>
          </a:p>
          <a:p>
            <a:pPr>
              <a:lnSpc>
                <a:spcPts val="2564"/>
              </a:lnSpc>
            </a:pPr>
            <a:r>
              <a:rPr lang="en-US" sz="1899" spc="113">
                <a:solidFill>
                  <a:srgbClr val="FFFFFF"/>
                </a:solidFill>
                <a:latin typeface="Arabica"/>
              </a:rPr>
              <a:t>              </a:t>
            </a:r>
            <a:r>
              <a:rPr lang="en-US" sz="1899" spc="113">
                <a:solidFill>
                  <a:srgbClr val="FFFFFF"/>
                </a:solidFill>
                <a:latin typeface="Arabica"/>
              </a:rPr>
              <a:t>test data with in vitro skin irritation assays and animal data.</a:t>
            </a:r>
            <a:r>
              <a:rPr lang="en-US" sz="1899" spc="113">
                <a:solidFill>
                  <a:srgbClr val="FFFFFF"/>
                </a:solidFill>
                <a:latin typeface="Arabica Italics"/>
              </a:rPr>
              <a:t> Contact Dermatitis</a:t>
            </a:r>
            <a:r>
              <a:rPr lang="en-US" sz="1899" spc="113">
                <a:solidFill>
                  <a:srgbClr val="FFFFFF"/>
                </a:solidFill>
                <a:latin typeface="Arabica"/>
              </a:rPr>
              <a:t>, 62(2), 109–116. https://doi.org/10.1111/j.1600</a:t>
            </a:r>
          </a:p>
          <a:p>
            <a:pPr>
              <a:lnSpc>
                <a:spcPts val="2564"/>
              </a:lnSpc>
            </a:pPr>
            <a:r>
              <a:rPr lang="en-US" sz="1899" spc="113">
                <a:solidFill>
                  <a:srgbClr val="FFFFFF"/>
                </a:solidFill>
                <a:latin typeface="Arabica"/>
              </a:rPr>
              <a:t>              </a:t>
            </a:r>
            <a:r>
              <a:rPr lang="en-US" sz="1899" spc="113">
                <a:solidFill>
                  <a:srgbClr val="FFFFFF"/>
                </a:solidFill>
                <a:latin typeface="Arabica"/>
              </a:rPr>
              <a:t>0536.2009.01640.x</a:t>
            </a:r>
          </a:p>
          <a:p>
            <a:pPr marL="410209" indent="-205105" lvl="1">
              <a:lnSpc>
                <a:spcPts val="2564"/>
              </a:lnSpc>
              <a:buFont typeface="Arial"/>
              <a:buChar char="•"/>
            </a:pPr>
            <a:r>
              <a:rPr lang="en-US" sz="1899" spc="113">
                <a:solidFill>
                  <a:srgbClr val="FFFFFF"/>
                </a:solidFill>
                <a:latin typeface="Arabica"/>
              </a:rPr>
              <a:t>Kodithala, K. (2002). Prediction of Skin Irritation from Organic Chemicals Using Membrane-Interaction QSAR Analysis. </a:t>
            </a:r>
            <a:r>
              <a:rPr lang="en-US" sz="1899" spc="113">
                <a:solidFill>
                  <a:srgbClr val="FFFFFF"/>
                </a:solidFill>
                <a:latin typeface="Arabica Italics"/>
              </a:rPr>
              <a:t>Toxicological Sciences</a:t>
            </a:r>
            <a:r>
              <a:rPr lang="en-US" sz="1899" spc="113">
                <a:solidFill>
                  <a:srgbClr val="FFFFFF"/>
                </a:solidFill>
                <a:latin typeface="Arabica"/>
              </a:rPr>
              <a:t>, </a:t>
            </a:r>
          </a:p>
          <a:p>
            <a:pPr>
              <a:lnSpc>
                <a:spcPts val="2564"/>
              </a:lnSpc>
            </a:pPr>
            <a:r>
              <a:rPr lang="en-US" sz="1899" spc="113">
                <a:solidFill>
                  <a:srgbClr val="FFFFFF"/>
                </a:solidFill>
                <a:latin typeface="Arabica"/>
              </a:rPr>
              <a:t>              </a:t>
            </a:r>
            <a:r>
              <a:rPr lang="en-US" sz="1899" spc="113">
                <a:solidFill>
                  <a:srgbClr val="FFFFFF"/>
                </a:solidFill>
                <a:latin typeface="Arabica"/>
              </a:rPr>
              <a:t>66(2), 336–346. https://doi.org/10.1093/toxsci/66.2.336</a:t>
            </a:r>
          </a:p>
          <a:p>
            <a:pPr marL="410209" indent="-205105" lvl="1">
              <a:lnSpc>
                <a:spcPts val="2564"/>
              </a:lnSpc>
              <a:buFont typeface="Arial"/>
              <a:buChar char="•"/>
            </a:pPr>
            <a:r>
              <a:rPr lang="en-US" sz="1899" spc="113">
                <a:solidFill>
                  <a:srgbClr val="FFFFFF"/>
                </a:solidFill>
                <a:latin typeface="Arabica"/>
              </a:rPr>
              <a:t>Kreiling, R., Gehrke, H., Broschard, T. H., Dreeßen, B., Eigler, D., Hart, D., Höpflinger, V., Kleber, M., Kupny, J., Li, Q., Ungeheuer, P., &amp; Sauer, U. G. </a:t>
            </a:r>
          </a:p>
          <a:p>
            <a:pPr>
              <a:lnSpc>
                <a:spcPts val="2564"/>
              </a:lnSpc>
            </a:pPr>
            <a:r>
              <a:rPr lang="en-US" sz="1899" spc="113">
                <a:solidFill>
                  <a:srgbClr val="FFFFFF"/>
                </a:solidFill>
                <a:latin typeface="Arabica"/>
              </a:rPr>
              <a:t>              </a:t>
            </a:r>
            <a:r>
              <a:rPr lang="en-US" sz="1899" spc="113">
                <a:solidFill>
                  <a:srgbClr val="FFFFFF"/>
                </a:solidFill>
                <a:latin typeface="Arabica"/>
              </a:rPr>
              <a:t>(2017). In chemico, in vitro and in vivo comparison of the skin sensitizing potential of eight unsaturated and one saturated lipid compounds. </a:t>
            </a:r>
          </a:p>
          <a:p>
            <a:pPr>
              <a:lnSpc>
                <a:spcPts val="2564"/>
              </a:lnSpc>
            </a:pPr>
            <a:r>
              <a:rPr lang="en-US" sz="1899" spc="113">
                <a:solidFill>
                  <a:srgbClr val="FFFFFF"/>
                </a:solidFill>
                <a:latin typeface="Arabica"/>
              </a:rPr>
              <a:t>              </a:t>
            </a:r>
            <a:r>
              <a:rPr lang="en-US" sz="1899" spc="113">
                <a:solidFill>
                  <a:srgbClr val="FFFFFF"/>
                </a:solidFill>
                <a:latin typeface="Arabica Italics"/>
              </a:rPr>
              <a:t>Regulatory Toxicology and Pharmacology: RTP</a:t>
            </a:r>
            <a:r>
              <a:rPr lang="en-US" sz="1899" spc="113">
                <a:solidFill>
                  <a:srgbClr val="FFFFFF"/>
                </a:solidFill>
                <a:latin typeface="Arabica"/>
              </a:rPr>
              <a:t>, 90, 262–276. https://doi.org/10.1016/j.yrtph.2017.09.023</a:t>
            </a:r>
          </a:p>
          <a:p>
            <a:pPr marL="410209" indent="-205105" lvl="1">
              <a:lnSpc>
                <a:spcPts val="2564"/>
              </a:lnSpc>
              <a:buFont typeface="Arial"/>
              <a:buChar char="•"/>
            </a:pPr>
            <a:r>
              <a:rPr lang="en-US" sz="1899" spc="113">
                <a:solidFill>
                  <a:srgbClr val="FFFFFF"/>
                </a:solidFill>
                <a:latin typeface="Arabica"/>
              </a:rPr>
              <a:t>OECD. (2010). </a:t>
            </a:r>
            <a:r>
              <a:rPr lang="en-US" sz="1899" spc="113">
                <a:solidFill>
                  <a:srgbClr val="FFFFFF"/>
                </a:solidFill>
                <a:latin typeface="Arabica Italics"/>
              </a:rPr>
              <a:t>Test No. 442A: Skin Sensitization</a:t>
            </a:r>
            <a:r>
              <a:rPr lang="en-US" sz="1899" spc="113">
                <a:solidFill>
                  <a:srgbClr val="FFFFFF"/>
                </a:solidFill>
                <a:latin typeface="Arabica"/>
              </a:rPr>
              <a:t>. https://doi.org/10.1787/9789264090972-en</a:t>
            </a:r>
          </a:p>
          <a:p>
            <a:pPr marL="410209" indent="-205105" lvl="1">
              <a:lnSpc>
                <a:spcPts val="2564"/>
              </a:lnSpc>
              <a:buFont typeface="Arial"/>
              <a:buChar char="•"/>
            </a:pPr>
            <a:r>
              <a:rPr lang="en-US" sz="1899" spc="113">
                <a:solidFill>
                  <a:srgbClr val="FFFFFF"/>
                </a:solidFill>
                <a:latin typeface="Arabica"/>
              </a:rPr>
              <a:t>OECD. (2015). </a:t>
            </a:r>
            <a:r>
              <a:rPr lang="en-US" sz="1899" spc="113">
                <a:solidFill>
                  <a:srgbClr val="FFFFFF"/>
                </a:solidFill>
                <a:latin typeface="Arabica Italics"/>
              </a:rPr>
              <a:t>Test No. 404: Acute Dermal Irritation/Corrosion</a:t>
            </a:r>
            <a:r>
              <a:rPr lang="en-US" sz="1899" spc="113">
                <a:solidFill>
                  <a:srgbClr val="FFFFFF"/>
                </a:solidFill>
                <a:latin typeface="Arabica"/>
              </a:rPr>
              <a:t>. https://doi.org/10.1787/9789264242678-en</a:t>
            </a:r>
          </a:p>
          <a:p>
            <a:pPr marL="410209" indent="-205105" lvl="1">
              <a:lnSpc>
                <a:spcPts val="2564"/>
              </a:lnSpc>
              <a:buFont typeface="Arial"/>
              <a:buChar char="•"/>
            </a:pPr>
            <a:r>
              <a:rPr lang="en-US" sz="1899" spc="113">
                <a:solidFill>
                  <a:srgbClr val="FFFFFF"/>
                </a:solidFill>
                <a:latin typeface="Arabica"/>
              </a:rPr>
              <a:t>OECD. (2017). </a:t>
            </a:r>
            <a:r>
              <a:rPr lang="en-US" sz="1899" spc="113">
                <a:solidFill>
                  <a:srgbClr val="FFFFFF"/>
                </a:solidFill>
                <a:latin typeface="Arabica Italics"/>
              </a:rPr>
              <a:t>Guidance on Grouping of Chemicals, Second Edition</a:t>
            </a:r>
            <a:r>
              <a:rPr lang="en-US" sz="1899" spc="113">
                <a:solidFill>
                  <a:srgbClr val="FFFFFF"/>
                </a:solidFill>
                <a:latin typeface="Arabica"/>
              </a:rPr>
              <a:t>. https://doi.org/10.1787/9789264274679-en</a:t>
            </a:r>
          </a:p>
          <a:p>
            <a:pPr algn="just" marL="410209" indent="-205105" lvl="1">
              <a:lnSpc>
                <a:spcPts val="2564"/>
              </a:lnSpc>
              <a:buFont typeface="Arial"/>
              <a:buChar char="•"/>
            </a:pPr>
            <a:r>
              <a:rPr lang="en-US" sz="1899" spc="113">
                <a:solidFill>
                  <a:srgbClr val="FFFFFF"/>
                </a:solidFill>
                <a:latin typeface="Arabica"/>
              </a:rPr>
              <a:t>OECD. (2019). </a:t>
            </a:r>
            <a:r>
              <a:rPr lang="en-US" sz="1899" spc="113">
                <a:solidFill>
                  <a:srgbClr val="FFFFFF"/>
                </a:solidFill>
                <a:latin typeface="Arabica Italics"/>
              </a:rPr>
              <a:t>Test No. 431: In vitro skin corrosion: Reconstructed human epidermis (RHE) test method</a:t>
            </a:r>
            <a:r>
              <a:rPr lang="en-US" sz="1899" spc="113">
                <a:solidFill>
                  <a:srgbClr val="FFFFFF"/>
                </a:solidFill>
                <a:latin typeface="Arabica"/>
              </a:rPr>
              <a:t>. https://doi.org/10.1787/9789264264618-en</a:t>
            </a:r>
          </a:p>
          <a:p>
            <a:pPr marL="410209" indent="-205105" lvl="1">
              <a:lnSpc>
                <a:spcPts val="2564"/>
              </a:lnSpc>
              <a:buFont typeface="Arial"/>
              <a:buChar char="•"/>
            </a:pPr>
            <a:r>
              <a:rPr lang="en-US" sz="1899" spc="113">
                <a:solidFill>
                  <a:srgbClr val="FFFFFF"/>
                </a:solidFill>
                <a:latin typeface="Arabica"/>
              </a:rPr>
              <a:t>OECD. (2021). </a:t>
            </a:r>
            <a:r>
              <a:rPr lang="en-US" sz="1899" spc="113">
                <a:solidFill>
                  <a:srgbClr val="FFFFFF"/>
                </a:solidFill>
                <a:latin typeface="Arabica Italics"/>
              </a:rPr>
              <a:t>Test No. 439: In Vitro Skin Irritation: Reconstructed Human Epidermis Test Method</a:t>
            </a:r>
            <a:r>
              <a:rPr lang="en-US" sz="1899" spc="113">
                <a:solidFill>
                  <a:srgbClr val="FFFFFF"/>
                </a:solidFill>
                <a:latin typeface="Arabica"/>
              </a:rPr>
              <a:t>. https://doi.org/10.1787/9789264242845-en</a:t>
            </a:r>
          </a:p>
          <a:p>
            <a:pPr marL="410209" indent="-205105" lvl="1">
              <a:lnSpc>
                <a:spcPts val="2564"/>
              </a:lnSpc>
              <a:buFont typeface="Arial"/>
              <a:buChar char="•"/>
            </a:pPr>
            <a:r>
              <a:rPr lang="en-US" sz="1899" spc="113">
                <a:solidFill>
                  <a:srgbClr val="FFFFFF"/>
                </a:solidFill>
                <a:latin typeface="Arabica"/>
              </a:rPr>
              <a:t>OECD. (2022a). </a:t>
            </a:r>
            <a:r>
              <a:rPr lang="en-US" sz="1899" spc="113">
                <a:solidFill>
                  <a:srgbClr val="FFFFFF"/>
                </a:solidFill>
                <a:latin typeface="Arabica Italics"/>
              </a:rPr>
              <a:t>Test No. 406: Skin Sensitisation</a:t>
            </a:r>
            <a:r>
              <a:rPr lang="en-US" sz="1899" spc="113">
                <a:solidFill>
                  <a:srgbClr val="FFFFFF"/>
                </a:solidFill>
                <a:latin typeface="Arabica"/>
              </a:rPr>
              <a:t>. https://doi.org/10.1787/9789264070660-en</a:t>
            </a:r>
          </a:p>
          <a:p>
            <a:pPr marL="410209" indent="-205105" lvl="1">
              <a:lnSpc>
                <a:spcPts val="2564"/>
              </a:lnSpc>
              <a:buFont typeface="Arial"/>
              <a:buChar char="•"/>
            </a:pPr>
            <a:r>
              <a:rPr lang="en-US" sz="1899" spc="113">
                <a:solidFill>
                  <a:srgbClr val="FFFFFF"/>
                </a:solidFill>
                <a:latin typeface="Arabica"/>
              </a:rPr>
              <a:t>OECD. (2022b). </a:t>
            </a:r>
            <a:r>
              <a:rPr lang="en-US" sz="1899" spc="113">
                <a:solidFill>
                  <a:srgbClr val="FFFFFF"/>
                </a:solidFill>
                <a:latin typeface="Arabica Italics"/>
              </a:rPr>
              <a:t>Test No. 442D: In Vitro Skin Sensitisation</a:t>
            </a:r>
            <a:r>
              <a:rPr lang="en-US" sz="1899" spc="113">
                <a:solidFill>
                  <a:srgbClr val="FFFFFF"/>
                </a:solidFill>
                <a:latin typeface="Arabica"/>
              </a:rPr>
              <a:t>. https://doi.org/10.1787/9789264229822-en</a:t>
            </a:r>
          </a:p>
          <a:p>
            <a:pPr marL="410209" indent="-205105" lvl="1">
              <a:lnSpc>
                <a:spcPts val="2564"/>
              </a:lnSpc>
              <a:buFont typeface="Arial"/>
              <a:buChar char="•"/>
            </a:pPr>
            <a:r>
              <a:rPr lang="en-US" sz="1899" spc="113">
                <a:solidFill>
                  <a:srgbClr val="FFFFFF"/>
                </a:solidFill>
                <a:latin typeface="Arabica"/>
              </a:rPr>
              <a:t>OECD. (2023). </a:t>
            </a:r>
            <a:r>
              <a:rPr lang="en-US" sz="1899" spc="113">
                <a:solidFill>
                  <a:srgbClr val="FFFFFF"/>
                </a:solidFill>
                <a:latin typeface="Arabica Italics"/>
              </a:rPr>
              <a:t>Test No. 442E: In Vitro Skin Sensitisation</a:t>
            </a:r>
            <a:r>
              <a:rPr lang="en-US" sz="1899" spc="113">
                <a:solidFill>
                  <a:srgbClr val="FFFFFF"/>
                </a:solidFill>
                <a:latin typeface="Arabica"/>
              </a:rPr>
              <a:t>. https://doi.org/10.1787/9789264264359-en</a:t>
            </a:r>
          </a:p>
          <a:p>
            <a:pPr marL="410209" indent="-205105" lvl="1">
              <a:lnSpc>
                <a:spcPts val="2564"/>
              </a:lnSpc>
              <a:buFont typeface="Arial"/>
              <a:buChar char="•"/>
            </a:pPr>
            <a:r>
              <a:rPr lang="en-US" sz="1899" spc="113">
                <a:solidFill>
                  <a:srgbClr val="FFFFFF"/>
                </a:solidFill>
                <a:latin typeface="Arabica"/>
              </a:rPr>
              <a:t>Svobodová, L., Rucki, M., Vlkova, A., Kejlova, K., Jírová, D., Dvorakova, M., Kolarova, H., Kandárová, H., Pôbiš, P., Heinonen, T., &amp; Maly, M. (2021). </a:t>
            </a:r>
          </a:p>
          <a:p>
            <a:pPr>
              <a:lnSpc>
                <a:spcPts val="2564"/>
              </a:lnSpc>
            </a:pPr>
            <a:r>
              <a:rPr lang="en-US" sz="1899" spc="113">
                <a:solidFill>
                  <a:srgbClr val="FFFFFF"/>
                </a:solidFill>
                <a:latin typeface="Arabica"/>
              </a:rPr>
              <a:t>              </a:t>
            </a:r>
            <a:r>
              <a:rPr lang="en-US" sz="1899" spc="113">
                <a:solidFill>
                  <a:srgbClr val="FFFFFF"/>
                </a:solidFill>
                <a:latin typeface="Arabica"/>
              </a:rPr>
              <a:t>Sensitization potential of medical devices detected by in vitro and in vivo methods. </a:t>
            </a:r>
            <a:r>
              <a:rPr lang="en-US" sz="1899" spc="113">
                <a:solidFill>
                  <a:srgbClr val="FFFFFF"/>
                </a:solidFill>
                <a:latin typeface="Arabica Italics"/>
              </a:rPr>
              <a:t>ALTEX</a:t>
            </a:r>
            <a:r>
              <a:rPr lang="en-US" sz="1899" spc="113">
                <a:solidFill>
                  <a:srgbClr val="FFFFFF"/>
                </a:solidFill>
                <a:latin typeface="Arabica"/>
              </a:rPr>
              <a:t>, 38(3), 419–430. </a:t>
            </a:r>
          </a:p>
          <a:p>
            <a:pPr>
              <a:lnSpc>
                <a:spcPts val="2564"/>
              </a:lnSpc>
            </a:pPr>
            <a:r>
              <a:rPr lang="en-US" sz="1899" spc="113">
                <a:solidFill>
                  <a:srgbClr val="FFFFFF"/>
                </a:solidFill>
                <a:latin typeface="Arabica"/>
              </a:rPr>
              <a:t>              </a:t>
            </a:r>
            <a:r>
              <a:rPr lang="en-US" sz="1899" spc="113">
                <a:solidFill>
                  <a:srgbClr val="FFFFFF"/>
                </a:solidFill>
                <a:latin typeface="Arabica"/>
              </a:rPr>
              <a:t>https://doi.org/10.14573/altex.2008142</a:t>
            </a:r>
          </a:p>
          <a:p>
            <a:pPr marL="410209" indent="-205105" lvl="1">
              <a:lnSpc>
                <a:spcPts val="2564"/>
              </a:lnSpc>
              <a:spcBef>
                <a:spcPct val="0"/>
              </a:spcBef>
              <a:buFont typeface="Arial"/>
              <a:buChar char="•"/>
            </a:pPr>
            <a:r>
              <a:rPr lang="en-US" sz="1899" spc="113">
                <a:solidFill>
                  <a:srgbClr val="FFFFFF"/>
                </a:solidFill>
                <a:cs typeface="Arabica"/>
              </a:rPr>
              <a:t>อังกูร, สุวรรณเธียร. (2558). การทดสอบด้านพิษวิทยาด้วยวิธีทางเลือก. </a:t>
            </a:r>
            <a:r>
              <a:rPr lang="en-US" sz="1899" spc="113">
                <a:solidFill>
                  <a:srgbClr val="FFFFFF"/>
                </a:solidFill>
                <a:cs typeface="Arabica Italics"/>
              </a:rPr>
              <a:t>วารสารกรมวิทยาศาสตร์การแพทย์</a:t>
            </a:r>
            <a:r>
              <a:rPr lang="en-US" sz="1899" spc="113">
                <a:solidFill>
                  <a:srgbClr val="FFFFFF"/>
                </a:solidFill>
                <a:latin typeface="Arabica"/>
              </a:rPr>
              <a:t>, 57(Sup 3), 337–350.</a:t>
            </a:r>
          </a:p>
        </p:txBody>
      </p:sp>
      <p:sp>
        <p:nvSpPr>
          <p:cNvPr name="Freeform 8" id="8"/>
          <p:cNvSpPr/>
          <p:nvPr/>
        </p:nvSpPr>
        <p:spPr>
          <a:xfrm flipH="false" flipV="false" rot="0">
            <a:off x="-192751" y="9133393"/>
            <a:ext cx="1344245" cy="1153607"/>
          </a:xfrm>
          <a:custGeom>
            <a:avLst/>
            <a:gdLst/>
            <a:ahLst/>
            <a:cxnLst/>
            <a:rect r="r" b="b" t="t" l="l"/>
            <a:pathLst>
              <a:path h="1153607" w="1344245">
                <a:moveTo>
                  <a:pt x="0" y="0"/>
                </a:moveTo>
                <a:lnTo>
                  <a:pt x="1344245" y="0"/>
                </a:lnTo>
                <a:lnTo>
                  <a:pt x="1344245" y="1153607"/>
                </a:lnTo>
                <a:lnTo>
                  <a:pt x="0" y="1153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305532" y="9013079"/>
            <a:ext cx="1907536" cy="1394235"/>
          </a:xfrm>
          <a:custGeom>
            <a:avLst/>
            <a:gdLst/>
            <a:ahLst/>
            <a:cxnLst/>
            <a:rect r="r" b="b" t="t" l="l"/>
            <a:pathLst>
              <a:path h="1394235" w="1907536">
                <a:moveTo>
                  <a:pt x="0" y="0"/>
                </a:moveTo>
                <a:lnTo>
                  <a:pt x="1907536" y="0"/>
                </a:lnTo>
                <a:lnTo>
                  <a:pt x="1907536" y="1394235"/>
                </a:lnTo>
                <a:lnTo>
                  <a:pt x="0" y="13942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7259300" y="246007"/>
            <a:ext cx="782693" cy="782693"/>
            <a:chOff x="0" y="0"/>
            <a:chExt cx="1043591" cy="1043591"/>
          </a:xfrm>
        </p:grpSpPr>
        <p:grpSp>
          <p:nvGrpSpPr>
            <p:cNvPr name="Group 11" id="11"/>
            <p:cNvGrpSpPr/>
            <p:nvPr/>
          </p:nvGrpSpPr>
          <p:grpSpPr>
            <a:xfrm rot="0">
              <a:off x="0" y="0"/>
              <a:ext cx="1043591" cy="10435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34</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1028700"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3485" y="8173622"/>
            <a:ext cx="3749585" cy="3217826"/>
          </a:xfrm>
          <a:custGeom>
            <a:avLst/>
            <a:gdLst/>
            <a:ahLst/>
            <a:cxnLst/>
            <a:rect r="r" b="b" t="t" l="l"/>
            <a:pathLst>
              <a:path h="3217826" w="3749585">
                <a:moveTo>
                  <a:pt x="0" y="0"/>
                </a:moveTo>
                <a:lnTo>
                  <a:pt x="3749585" y="0"/>
                </a:lnTo>
                <a:lnTo>
                  <a:pt x="3749585" y="3217825"/>
                </a:lnTo>
                <a:lnTo>
                  <a:pt x="0" y="3217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739908" y="4881280"/>
            <a:ext cx="3096184" cy="2837231"/>
          </a:xfrm>
          <a:custGeom>
            <a:avLst/>
            <a:gdLst/>
            <a:ahLst/>
            <a:cxnLst/>
            <a:rect r="r" b="b" t="t" l="l"/>
            <a:pathLst>
              <a:path h="2837231" w="3096184">
                <a:moveTo>
                  <a:pt x="0" y="0"/>
                </a:moveTo>
                <a:lnTo>
                  <a:pt x="3096184" y="0"/>
                </a:lnTo>
                <a:lnTo>
                  <a:pt x="3096184" y="2837231"/>
                </a:lnTo>
                <a:lnTo>
                  <a:pt x="0" y="28372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723646" y="9085772"/>
            <a:ext cx="3008221" cy="1706482"/>
          </a:xfrm>
          <a:custGeom>
            <a:avLst/>
            <a:gdLst/>
            <a:ahLst/>
            <a:cxnLst/>
            <a:rect r="r" b="b" t="t" l="l"/>
            <a:pathLst>
              <a:path h="1706482" w="3008221">
                <a:moveTo>
                  <a:pt x="0" y="0"/>
                </a:moveTo>
                <a:lnTo>
                  <a:pt x="3008221" y="0"/>
                </a:lnTo>
                <a:lnTo>
                  <a:pt x="3008221" y="1706481"/>
                </a:lnTo>
                <a:lnTo>
                  <a:pt x="0" y="17064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533399" y="-1303822"/>
            <a:ext cx="2862682" cy="2607643"/>
          </a:xfrm>
          <a:custGeom>
            <a:avLst/>
            <a:gdLst/>
            <a:ahLst/>
            <a:cxnLst/>
            <a:rect r="r" b="b" t="t" l="l"/>
            <a:pathLst>
              <a:path h="2607643" w="2862682">
                <a:moveTo>
                  <a:pt x="0" y="0"/>
                </a:moveTo>
                <a:lnTo>
                  <a:pt x="2862682" y="0"/>
                </a:lnTo>
                <a:lnTo>
                  <a:pt x="2862682" y="2607644"/>
                </a:lnTo>
                <a:lnTo>
                  <a:pt x="0" y="2607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25243" y="8173622"/>
            <a:ext cx="1992699" cy="2566708"/>
          </a:xfrm>
          <a:custGeom>
            <a:avLst/>
            <a:gdLst/>
            <a:ahLst/>
            <a:cxnLst/>
            <a:rect r="r" b="b" t="t" l="l"/>
            <a:pathLst>
              <a:path h="2566708" w="1992699">
                <a:moveTo>
                  <a:pt x="0" y="0"/>
                </a:moveTo>
                <a:lnTo>
                  <a:pt x="1992699" y="0"/>
                </a:lnTo>
                <a:lnTo>
                  <a:pt x="1992699" y="2566707"/>
                </a:lnTo>
                <a:lnTo>
                  <a:pt x="0" y="25667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257644" y="5603839"/>
            <a:ext cx="2676240" cy="2068004"/>
          </a:xfrm>
          <a:custGeom>
            <a:avLst/>
            <a:gdLst/>
            <a:ahLst/>
            <a:cxnLst/>
            <a:rect r="r" b="b" t="t" l="l"/>
            <a:pathLst>
              <a:path h="2068004" w="2676240">
                <a:moveTo>
                  <a:pt x="0" y="0"/>
                </a:moveTo>
                <a:lnTo>
                  <a:pt x="2676240" y="0"/>
                </a:lnTo>
                <a:lnTo>
                  <a:pt x="2676240" y="2068004"/>
                </a:lnTo>
                <a:lnTo>
                  <a:pt x="0" y="20680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7259300" y="1673776"/>
            <a:ext cx="1788451" cy="2434772"/>
          </a:xfrm>
          <a:custGeom>
            <a:avLst/>
            <a:gdLst/>
            <a:ahLst/>
            <a:cxnLst/>
            <a:rect r="r" b="b" t="t" l="l"/>
            <a:pathLst>
              <a:path h="2434772" w="1788451">
                <a:moveTo>
                  <a:pt x="0" y="0"/>
                </a:moveTo>
                <a:lnTo>
                  <a:pt x="1788451" y="0"/>
                </a:lnTo>
                <a:lnTo>
                  <a:pt x="1788451" y="2434772"/>
                </a:lnTo>
                <a:lnTo>
                  <a:pt x="0" y="24347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105268" y="9085772"/>
            <a:ext cx="2603932" cy="2887425"/>
          </a:xfrm>
          <a:custGeom>
            <a:avLst/>
            <a:gdLst/>
            <a:ahLst/>
            <a:cxnLst/>
            <a:rect r="r" b="b" t="t" l="l"/>
            <a:pathLst>
              <a:path h="2887425" w="2603932">
                <a:moveTo>
                  <a:pt x="0" y="0"/>
                </a:moveTo>
                <a:lnTo>
                  <a:pt x="2603932" y="0"/>
                </a:lnTo>
                <a:lnTo>
                  <a:pt x="2603932" y="2887424"/>
                </a:lnTo>
                <a:lnTo>
                  <a:pt x="0" y="288742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7019183" y="-1214819"/>
            <a:ext cx="2124817" cy="2518641"/>
          </a:xfrm>
          <a:custGeom>
            <a:avLst/>
            <a:gdLst/>
            <a:ahLst/>
            <a:cxnLst/>
            <a:rect r="r" b="b" t="t" l="l"/>
            <a:pathLst>
              <a:path h="2518641" w="2124817">
                <a:moveTo>
                  <a:pt x="0" y="0"/>
                </a:moveTo>
                <a:lnTo>
                  <a:pt x="2124817" y="0"/>
                </a:lnTo>
                <a:lnTo>
                  <a:pt x="2124817" y="2518641"/>
                </a:lnTo>
                <a:lnTo>
                  <a:pt x="0" y="25186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4786361" y="-1306770"/>
            <a:ext cx="2960465" cy="2610592"/>
          </a:xfrm>
          <a:custGeom>
            <a:avLst/>
            <a:gdLst/>
            <a:ahLst/>
            <a:cxnLst/>
            <a:rect r="r" b="b" t="t" l="l"/>
            <a:pathLst>
              <a:path h="2610592" w="2960465">
                <a:moveTo>
                  <a:pt x="0" y="0"/>
                </a:moveTo>
                <a:lnTo>
                  <a:pt x="2960465" y="0"/>
                </a:lnTo>
                <a:lnTo>
                  <a:pt x="2960465" y="2610592"/>
                </a:lnTo>
                <a:lnTo>
                  <a:pt x="0" y="261059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7370042" y="8329101"/>
            <a:ext cx="1861756" cy="2884411"/>
          </a:xfrm>
          <a:custGeom>
            <a:avLst/>
            <a:gdLst/>
            <a:ahLst/>
            <a:cxnLst/>
            <a:rect r="r" b="b" t="t" l="l"/>
            <a:pathLst>
              <a:path h="2884411" w="1861756">
                <a:moveTo>
                  <a:pt x="0" y="0"/>
                </a:moveTo>
                <a:lnTo>
                  <a:pt x="1861756" y="0"/>
                </a:lnTo>
                <a:lnTo>
                  <a:pt x="1861756" y="2884410"/>
                </a:lnTo>
                <a:lnTo>
                  <a:pt x="0" y="28844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0509242" y="-1028700"/>
            <a:ext cx="2911877" cy="2297736"/>
          </a:xfrm>
          <a:custGeom>
            <a:avLst/>
            <a:gdLst/>
            <a:ahLst/>
            <a:cxnLst/>
            <a:rect r="r" b="b" t="t" l="l"/>
            <a:pathLst>
              <a:path h="2297736" w="2911877">
                <a:moveTo>
                  <a:pt x="0" y="0"/>
                </a:moveTo>
                <a:lnTo>
                  <a:pt x="2911877" y="0"/>
                </a:lnTo>
                <a:lnTo>
                  <a:pt x="2911877" y="2297736"/>
                </a:lnTo>
                <a:lnTo>
                  <a:pt x="0" y="229773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945731" y="8952815"/>
            <a:ext cx="2445604" cy="1787514"/>
          </a:xfrm>
          <a:custGeom>
            <a:avLst/>
            <a:gdLst/>
            <a:ahLst/>
            <a:cxnLst/>
            <a:rect r="r" b="b" t="t" l="l"/>
            <a:pathLst>
              <a:path h="1787514" w="2445604">
                <a:moveTo>
                  <a:pt x="0" y="0"/>
                </a:moveTo>
                <a:lnTo>
                  <a:pt x="2445603" y="0"/>
                </a:lnTo>
                <a:lnTo>
                  <a:pt x="2445603" y="1787514"/>
                </a:lnTo>
                <a:lnTo>
                  <a:pt x="0" y="178751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1508452" y="3649064"/>
            <a:ext cx="2719760" cy="2205478"/>
          </a:xfrm>
          <a:custGeom>
            <a:avLst/>
            <a:gdLst/>
            <a:ahLst/>
            <a:cxnLst/>
            <a:rect r="r" b="b" t="t" l="l"/>
            <a:pathLst>
              <a:path h="2205478" w="2719760">
                <a:moveTo>
                  <a:pt x="0" y="0"/>
                </a:moveTo>
                <a:lnTo>
                  <a:pt x="2719760" y="0"/>
                </a:lnTo>
                <a:lnTo>
                  <a:pt x="2719760" y="2205478"/>
                </a:lnTo>
                <a:lnTo>
                  <a:pt x="0" y="220547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18" id="18"/>
          <p:cNvSpPr txBox="true"/>
          <p:nvPr/>
        </p:nvSpPr>
        <p:spPr>
          <a:xfrm rot="0">
            <a:off x="3307592" y="3879948"/>
            <a:ext cx="11848410" cy="2047898"/>
          </a:xfrm>
          <a:prstGeom prst="rect">
            <a:avLst/>
          </a:prstGeom>
        </p:spPr>
        <p:txBody>
          <a:bodyPr anchor="t" rtlCol="false" tIns="0" lIns="0" bIns="0" rIns="0">
            <a:spAutoFit/>
          </a:bodyPr>
          <a:lstStyle/>
          <a:p>
            <a:pPr algn="ctr">
              <a:lnSpc>
                <a:spcPts val="16798"/>
              </a:lnSpc>
            </a:pPr>
            <a:r>
              <a:rPr lang="en-US" sz="11999" spc="275">
                <a:solidFill>
                  <a:srgbClr val="FFFFFF"/>
                </a:solidFill>
                <a:latin typeface="Montserrat Classic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0" y="536365"/>
            <a:ext cx="6015437" cy="1275028"/>
            <a:chOff x="0" y="0"/>
            <a:chExt cx="8020582" cy="1700037"/>
          </a:xfrm>
        </p:grpSpPr>
        <p:grpSp>
          <p:nvGrpSpPr>
            <p:cNvPr name="Group 4" id="4"/>
            <p:cNvGrpSpPr/>
            <p:nvPr/>
          </p:nvGrpSpPr>
          <p:grpSpPr>
            <a:xfrm rot="0">
              <a:off x="0" y="0"/>
              <a:ext cx="8020582" cy="1700037"/>
              <a:chOff x="0" y="0"/>
              <a:chExt cx="1584313" cy="335810"/>
            </a:xfrm>
          </p:grpSpPr>
          <p:sp>
            <p:nvSpPr>
              <p:cNvPr name="Freeform 5" id="5"/>
              <p:cNvSpPr/>
              <p:nvPr/>
            </p:nvSpPr>
            <p:spPr>
              <a:xfrm flipH="false" flipV="false" rot="0">
                <a:off x="0" y="0"/>
                <a:ext cx="1584313" cy="335810"/>
              </a:xfrm>
              <a:custGeom>
                <a:avLst/>
                <a:gdLst/>
                <a:ahLst/>
                <a:cxnLst/>
                <a:rect r="r" b="b" t="t" l="l"/>
                <a:pathLst>
                  <a:path h="335810" w="1584313">
                    <a:moveTo>
                      <a:pt x="1381113" y="0"/>
                    </a:moveTo>
                    <a:lnTo>
                      <a:pt x="0" y="0"/>
                    </a:lnTo>
                    <a:lnTo>
                      <a:pt x="0" y="335810"/>
                    </a:lnTo>
                    <a:lnTo>
                      <a:pt x="1381113" y="335810"/>
                    </a:lnTo>
                    <a:lnTo>
                      <a:pt x="1584313" y="167905"/>
                    </a:lnTo>
                    <a:lnTo>
                      <a:pt x="1381113" y="0"/>
                    </a:lnTo>
                    <a:close/>
                  </a:path>
                </a:pathLst>
              </a:custGeom>
              <a:solidFill>
                <a:srgbClr val="0E3F8D"/>
              </a:solidFill>
            </p:spPr>
          </p:sp>
          <p:sp>
            <p:nvSpPr>
              <p:cNvPr name="TextBox 6" id="6"/>
              <p:cNvSpPr txBox="true"/>
              <p:nvPr/>
            </p:nvSpPr>
            <p:spPr>
              <a:xfrm>
                <a:off x="0" y="-38100"/>
                <a:ext cx="1470013" cy="373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92709" y="245329"/>
              <a:ext cx="7035165" cy="1171279"/>
            </a:xfrm>
            <a:prstGeom prst="rect">
              <a:avLst/>
            </a:prstGeom>
          </p:spPr>
          <p:txBody>
            <a:bodyPr anchor="t" rtlCol="false" tIns="0" lIns="0" bIns="0" rIns="0">
              <a:spAutoFit/>
            </a:bodyPr>
            <a:lstStyle/>
            <a:p>
              <a:pPr algn="l" marL="0" indent="0" lvl="0">
                <a:lnSpc>
                  <a:spcPts val="6327"/>
                </a:lnSpc>
                <a:spcBef>
                  <a:spcPct val="0"/>
                </a:spcBef>
              </a:pPr>
              <a:r>
                <a:rPr lang="en-US" sz="5599">
                  <a:solidFill>
                    <a:srgbClr val="FFFFFF"/>
                  </a:solidFill>
                  <a:cs typeface="Arabica"/>
                </a:rPr>
                <a:t>ที่มาและความสำคัญ</a:t>
              </a:r>
            </a:p>
          </p:txBody>
        </p:sp>
      </p:grpSp>
      <p:sp>
        <p:nvSpPr>
          <p:cNvPr name="Freeform 8" id="8"/>
          <p:cNvSpPr/>
          <p:nvPr/>
        </p:nvSpPr>
        <p:spPr>
          <a:xfrm flipH="false" flipV="false" rot="0">
            <a:off x="15344191" y="8562690"/>
            <a:ext cx="2874869" cy="1630835"/>
          </a:xfrm>
          <a:custGeom>
            <a:avLst/>
            <a:gdLst/>
            <a:ahLst/>
            <a:cxnLst/>
            <a:rect r="r" b="b" t="t" l="l"/>
            <a:pathLst>
              <a:path h="1630835" w="2874869">
                <a:moveTo>
                  <a:pt x="0" y="0"/>
                </a:moveTo>
                <a:lnTo>
                  <a:pt x="2874869" y="0"/>
                </a:lnTo>
                <a:lnTo>
                  <a:pt x="2874869" y="1630835"/>
                </a:lnTo>
                <a:lnTo>
                  <a:pt x="0" y="1630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286303" y="7440867"/>
            <a:ext cx="1630260" cy="1630260"/>
          </a:xfrm>
          <a:custGeom>
            <a:avLst/>
            <a:gdLst/>
            <a:ahLst/>
            <a:cxnLst/>
            <a:rect r="r" b="b" t="t" l="l"/>
            <a:pathLst>
              <a:path h="1630260" w="1630260">
                <a:moveTo>
                  <a:pt x="0" y="0"/>
                </a:moveTo>
                <a:lnTo>
                  <a:pt x="1630260" y="0"/>
                </a:lnTo>
                <a:lnTo>
                  <a:pt x="1630260" y="1630260"/>
                </a:lnTo>
                <a:lnTo>
                  <a:pt x="0" y="1630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848343" y="7855255"/>
            <a:ext cx="1887919" cy="2431745"/>
          </a:xfrm>
          <a:custGeom>
            <a:avLst/>
            <a:gdLst/>
            <a:ahLst/>
            <a:cxnLst/>
            <a:rect r="r" b="b" t="t" l="l"/>
            <a:pathLst>
              <a:path h="2431745" w="1887919">
                <a:moveTo>
                  <a:pt x="0" y="0"/>
                </a:moveTo>
                <a:lnTo>
                  <a:pt x="1887919" y="0"/>
                </a:lnTo>
                <a:lnTo>
                  <a:pt x="1887919" y="2431745"/>
                </a:lnTo>
                <a:lnTo>
                  <a:pt x="0" y="24317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28700" y="2628233"/>
            <a:ext cx="3292870" cy="3197078"/>
          </a:xfrm>
          <a:custGeom>
            <a:avLst/>
            <a:gdLst/>
            <a:ahLst/>
            <a:cxnLst/>
            <a:rect r="r" b="b" t="t" l="l"/>
            <a:pathLst>
              <a:path h="3197078" w="3292870">
                <a:moveTo>
                  <a:pt x="0" y="0"/>
                </a:moveTo>
                <a:lnTo>
                  <a:pt x="3292870" y="0"/>
                </a:lnTo>
                <a:lnTo>
                  <a:pt x="3292870" y="3197077"/>
                </a:lnTo>
                <a:lnTo>
                  <a:pt x="0" y="31970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7259300" y="246007"/>
            <a:ext cx="782693" cy="782693"/>
            <a:chOff x="0" y="0"/>
            <a:chExt cx="1043591" cy="1043591"/>
          </a:xfrm>
        </p:grpSpPr>
        <p:grpSp>
          <p:nvGrpSpPr>
            <p:cNvPr name="Group 13" id="13"/>
            <p:cNvGrpSpPr/>
            <p:nvPr/>
          </p:nvGrpSpPr>
          <p:grpSpPr>
            <a:xfrm rot="0">
              <a:off x="0" y="0"/>
              <a:ext cx="1043591" cy="10435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31704" y="-104950"/>
              <a:ext cx="380182"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3</a:t>
              </a:r>
            </a:p>
          </p:txBody>
        </p:sp>
      </p:grpSp>
      <p:sp>
        <p:nvSpPr>
          <p:cNvPr name="AutoShape 17" id="17"/>
          <p:cNvSpPr/>
          <p:nvPr/>
        </p:nvSpPr>
        <p:spPr>
          <a:xfrm>
            <a:off x="4721787" y="4264872"/>
            <a:ext cx="1359574" cy="0"/>
          </a:xfrm>
          <a:prstGeom prst="line">
            <a:avLst/>
          </a:prstGeom>
          <a:ln cap="flat" w="76200">
            <a:solidFill>
              <a:srgbClr val="FFFFFF"/>
            </a:solidFill>
            <a:prstDash val="solid"/>
            <a:headEnd type="none" len="sm" w="sm"/>
            <a:tailEnd type="arrow" len="sm" w="med"/>
          </a:ln>
        </p:spPr>
      </p:sp>
      <p:sp>
        <p:nvSpPr>
          <p:cNvPr name="Freeform 18" id="18"/>
          <p:cNvSpPr/>
          <p:nvPr/>
        </p:nvSpPr>
        <p:spPr>
          <a:xfrm flipH="false" flipV="false" rot="0">
            <a:off x="6483825" y="2930541"/>
            <a:ext cx="2970379" cy="2894769"/>
          </a:xfrm>
          <a:custGeom>
            <a:avLst/>
            <a:gdLst/>
            <a:ahLst/>
            <a:cxnLst/>
            <a:rect r="r" b="b" t="t" l="l"/>
            <a:pathLst>
              <a:path h="2894769" w="2970379">
                <a:moveTo>
                  <a:pt x="0" y="0"/>
                </a:moveTo>
                <a:lnTo>
                  <a:pt x="2970379" y="0"/>
                </a:lnTo>
                <a:lnTo>
                  <a:pt x="2970379" y="2894769"/>
                </a:lnTo>
                <a:lnTo>
                  <a:pt x="0" y="28947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9" id="19"/>
          <p:cNvSpPr/>
          <p:nvPr/>
        </p:nvSpPr>
        <p:spPr>
          <a:xfrm>
            <a:off x="9953774" y="4416026"/>
            <a:ext cx="1359574" cy="0"/>
          </a:xfrm>
          <a:prstGeom prst="line">
            <a:avLst/>
          </a:prstGeom>
          <a:ln cap="flat" w="76200">
            <a:solidFill>
              <a:srgbClr val="FFFFFF"/>
            </a:solidFill>
            <a:prstDash val="solid"/>
            <a:headEnd type="none" len="sm" w="sm"/>
            <a:tailEnd type="arrow" len="sm" w="med"/>
          </a:ln>
        </p:spPr>
      </p:sp>
      <p:sp>
        <p:nvSpPr>
          <p:cNvPr name="Freeform 20" id="20"/>
          <p:cNvSpPr/>
          <p:nvPr/>
        </p:nvSpPr>
        <p:spPr>
          <a:xfrm flipH="false" flipV="false" rot="0">
            <a:off x="12105988" y="3724394"/>
            <a:ext cx="2450004" cy="1969191"/>
          </a:xfrm>
          <a:custGeom>
            <a:avLst/>
            <a:gdLst/>
            <a:ahLst/>
            <a:cxnLst/>
            <a:rect r="r" b="b" t="t" l="l"/>
            <a:pathLst>
              <a:path h="1969191" w="2450004">
                <a:moveTo>
                  <a:pt x="0" y="0"/>
                </a:moveTo>
                <a:lnTo>
                  <a:pt x="2450005" y="0"/>
                </a:lnTo>
                <a:lnTo>
                  <a:pt x="2450005" y="1969191"/>
                </a:lnTo>
                <a:lnTo>
                  <a:pt x="0" y="19691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1028700" y="6156930"/>
            <a:ext cx="3693087" cy="9618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ความเป็นพิษทางผิวหนังของสารเคมี</a:t>
            </a:r>
          </a:p>
        </p:txBody>
      </p:sp>
      <p:sp>
        <p:nvSpPr>
          <p:cNvPr name="TextBox 22" id="22"/>
          <p:cNvSpPr txBox="true"/>
          <p:nvPr/>
        </p:nvSpPr>
        <p:spPr>
          <a:xfrm rot="0">
            <a:off x="6260687" y="6156930"/>
            <a:ext cx="3693087" cy="14190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เพื่อให้เกิดความมั่นใจในความปลอดภัยของผู้ทดลอง</a:t>
            </a:r>
          </a:p>
        </p:txBody>
      </p:sp>
      <p:sp>
        <p:nvSpPr>
          <p:cNvPr name="TextBox 23" id="23"/>
          <p:cNvSpPr txBox="true"/>
          <p:nvPr/>
        </p:nvSpPr>
        <p:spPr>
          <a:xfrm rot="0">
            <a:off x="11313348" y="5928330"/>
            <a:ext cx="4030843" cy="1419098"/>
          </a:xfrm>
          <a:prstGeom prst="rect">
            <a:avLst/>
          </a:prstGeom>
        </p:spPr>
        <p:txBody>
          <a:bodyPr anchor="t" rtlCol="false" tIns="0" lIns="0" bIns="0" rIns="0">
            <a:spAutoFit/>
          </a:bodyPr>
          <a:lstStyle/>
          <a:p>
            <a:pPr algn="ctr" marL="0" indent="0" lvl="0">
              <a:lnSpc>
                <a:spcPts val="3616"/>
              </a:lnSpc>
              <a:spcBef>
                <a:spcPct val="0"/>
              </a:spcBef>
            </a:pPr>
            <a:r>
              <a:rPr lang="en-US" sz="3200">
                <a:solidFill>
                  <a:srgbClr val="FFFFFF"/>
                </a:solidFill>
                <a:cs typeface="Arabica"/>
              </a:rPr>
              <a:t>วิธีทดสอบความเป็นพิษทางผิวหนังที่มีความแม่นยำและเที่ยงตรงเพื่อนำไปประยุกต์ใช้</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3868259" y="4237463"/>
            <a:ext cx="4340025" cy="4213770"/>
          </a:xfrm>
          <a:custGeom>
            <a:avLst/>
            <a:gdLst/>
            <a:ahLst/>
            <a:cxnLst/>
            <a:rect r="r" b="b" t="t" l="l"/>
            <a:pathLst>
              <a:path h="4213770" w="4340025">
                <a:moveTo>
                  <a:pt x="0" y="0"/>
                </a:moveTo>
                <a:lnTo>
                  <a:pt x="4340026" y="0"/>
                </a:lnTo>
                <a:lnTo>
                  <a:pt x="4340026" y="4213770"/>
                </a:lnTo>
                <a:lnTo>
                  <a:pt x="0" y="4213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33176" y="4336433"/>
            <a:ext cx="3986212" cy="4114800"/>
          </a:xfrm>
          <a:custGeom>
            <a:avLst/>
            <a:gdLst/>
            <a:ahLst/>
            <a:cxnLst/>
            <a:rect r="r" b="b" t="t" l="l"/>
            <a:pathLst>
              <a:path h="4114800" w="3986212">
                <a:moveTo>
                  <a:pt x="0" y="0"/>
                </a:moveTo>
                <a:lnTo>
                  <a:pt x="3986212" y="0"/>
                </a:lnTo>
                <a:lnTo>
                  <a:pt x="39862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260915" y="742680"/>
            <a:ext cx="13766169" cy="1181100"/>
          </a:xfrm>
          <a:prstGeom prst="rect">
            <a:avLst/>
          </a:prstGeom>
        </p:spPr>
        <p:txBody>
          <a:bodyPr anchor="t" rtlCol="false" tIns="0" lIns="0" bIns="0" rIns="0">
            <a:spAutoFit/>
          </a:bodyPr>
          <a:lstStyle/>
          <a:p>
            <a:pPr algn="ctr">
              <a:lnSpc>
                <a:spcPts val="8624"/>
              </a:lnSpc>
            </a:pPr>
            <a:r>
              <a:rPr lang="en-US" sz="7499">
                <a:solidFill>
                  <a:srgbClr val="FFFFFF"/>
                </a:solidFill>
                <a:cs typeface="Arabica"/>
              </a:rPr>
              <a:t>ความเป็นพิษต่อผิวหนัง</a:t>
            </a:r>
          </a:p>
        </p:txBody>
      </p:sp>
      <p:sp>
        <p:nvSpPr>
          <p:cNvPr name="TextBox 6" id="6"/>
          <p:cNvSpPr txBox="true"/>
          <p:nvPr/>
        </p:nvSpPr>
        <p:spPr>
          <a:xfrm rot="0">
            <a:off x="1589006" y="2259597"/>
            <a:ext cx="15109988" cy="1289685"/>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Arabica"/>
              </a:rPr>
              <a:t>        ความเป็นพิษต่อผิวหนัง คือ ผลเสียที่เกิดจากการได้รับสารผ่านทางผิวหนัง ทั้งเกิดแค่เฉพาะที่และ/หรือต่อทั้งระบบในมนุษย์หรือสัตว์ (Ashok K. S., 2016; OECD 2017)</a:t>
            </a:r>
          </a:p>
        </p:txBody>
      </p:sp>
      <p:grpSp>
        <p:nvGrpSpPr>
          <p:cNvPr name="Group 7" id="7"/>
          <p:cNvGrpSpPr/>
          <p:nvPr/>
        </p:nvGrpSpPr>
        <p:grpSpPr>
          <a:xfrm rot="0">
            <a:off x="17259300" y="246007"/>
            <a:ext cx="782693" cy="782693"/>
            <a:chOff x="0" y="0"/>
            <a:chExt cx="1043591" cy="1043591"/>
          </a:xfrm>
        </p:grpSpPr>
        <p:grpSp>
          <p:nvGrpSpPr>
            <p:cNvPr name="Group 8" id="8"/>
            <p:cNvGrpSpPr/>
            <p:nvPr/>
          </p:nvGrpSpPr>
          <p:grpSpPr>
            <a:xfrm rot="0">
              <a:off x="0" y="0"/>
              <a:ext cx="1043591" cy="10435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31704" y="-104950"/>
              <a:ext cx="380182"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grpSp>
        <p:nvGrpSpPr>
          <p:cNvPr name="Group 3" id="3"/>
          <p:cNvGrpSpPr/>
          <p:nvPr/>
        </p:nvGrpSpPr>
        <p:grpSpPr>
          <a:xfrm rot="0">
            <a:off x="11916442" y="4339580"/>
            <a:ext cx="5342858" cy="2456855"/>
            <a:chOff x="0" y="0"/>
            <a:chExt cx="1472341" cy="677040"/>
          </a:xfrm>
        </p:grpSpPr>
        <p:sp>
          <p:nvSpPr>
            <p:cNvPr name="Freeform 4" id="4"/>
            <p:cNvSpPr/>
            <p:nvPr/>
          </p:nvSpPr>
          <p:spPr>
            <a:xfrm flipH="false" flipV="false" rot="0">
              <a:off x="0" y="0"/>
              <a:ext cx="1472341" cy="677040"/>
            </a:xfrm>
            <a:custGeom>
              <a:avLst/>
              <a:gdLst/>
              <a:ahLst/>
              <a:cxnLst/>
              <a:rect r="r" b="b" t="t" l="l"/>
              <a:pathLst>
                <a:path h="677040" w="1472341">
                  <a:moveTo>
                    <a:pt x="73900" y="0"/>
                  </a:moveTo>
                  <a:lnTo>
                    <a:pt x="1398441" y="0"/>
                  </a:lnTo>
                  <a:cubicBezTo>
                    <a:pt x="1418041" y="0"/>
                    <a:pt x="1436837" y="7786"/>
                    <a:pt x="1450697" y="21645"/>
                  </a:cubicBezTo>
                  <a:cubicBezTo>
                    <a:pt x="1464555" y="35504"/>
                    <a:pt x="1472341" y="54301"/>
                    <a:pt x="1472341" y="73900"/>
                  </a:cubicBezTo>
                  <a:lnTo>
                    <a:pt x="1472341" y="603140"/>
                  </a:lnTo>
                  <a:cubicBezTo>
                    <a:pt x="1472341" y="643954"/>
                    <a:pt x="1439255" y="677040"/>
                    <a:pt x="1398441" y="677040"/>
                  </a:cubicBezTo>
                  <a:lnTo>
                    <a:pt x="73900" y="677040"/>
                  </a:lnTo>
                  <a:cubicBezTo>
                    <a:pt x="33086" y="677040"/>
                    <a:pt x="0" y="643954"/>
                    <a:pt x="0" y="603140"/>
                  </a:cubicBezTo>
                  <a:lnTo>
                    <a:pt x="0" y="73900"/>
                  </a:lnTo>
                  <a:cubicBezTo>
                    <a:pt x="0" y="33086"/>
                    <a:pt x="33086" y="0"/>
                    <a:pt x="73900" y="0"/>
                  </a:cubicBezTo>
                  <a:close/>
                </a:path>
              </a:pathLst>
            </a:custGeom>
            <a:solidFill>
              <a:srgbClr val="3761A2"/>
            </a:solidFill>
            <a:ln w="19050" cap="rnd">
              <a:solidFill>
                <a:srgbClr val="FFFFFF"/>
              </a:solidFill>
              <a:prstDash val="solid"/>
              <a:round/>
            </a:ln>
          </p:spPr>
        </p:sp>
        <p:sp>
          <p:nvSpPr>
            <p:cNvPr name="TextBox 5" id="5"/>
            <p:cNvSpPr txBox="true"/>
            <p:nvPr/>
          </p:nvSpPr>
          <p:spPr>
            <a:xfrm>
              <a:off x="0" y="-38100"/>
              <a:ext cx="1472341" cy="71514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6072554" y="4341128"/>
            <a:ext cx="5342858" cy="2456855"/>
            <a:chOff x="0" y="0"/>
            <a:chExt cx="1472341" cy="677040"/>
          </a:xfrm>
        </p:grpSpPr>
        <p:sp>
          <p:nvSpPr>
            <p:cNvPr name="Freeform 7" id="7"/>
            <p:cNvSpPr/>
            <p:nvPr/>
          </p:nvSpPr>
          <p:spPr>
            <a:xfrm flipH="false" flipV="false" rot="0">
              <a:off x="0" y="0"/>
              <a:ext cx="1472341" cy="677040"/>
            </a:xfrm>
            <a:custGeom>
              <a:avLst/>
              <a:gdLst/>
              <a:ahLst/>
              <a:cxnLst/>
              <a:rect r="r" b="b" t="t" l="l"/>
              <a:pathLst>
                <a:path h="677040" w="1472341">
                  <a:moveTo>
                    <a:pt x="73900" y="0"/>
                  </a:moveTo>
                  <a:lnTo>
                    <a:pt x="1398441" y="0"/>
                  </a:lnTo>
                  <a:cubicBezTo>
                    <a:pt x="1418041" y="0"/>
                    <a:pt x="1436837" y="7786"/>
                    <a:pt x="1450697" y="21645"/>
                  </a:cubicBezTo>
                  <a:cubicBezTo>
                    <a:pt x="1464555" y="35504"/>
                    <a:pt x="1472341" y="54301"/>
                    <a:pt x="1472341" y="73900"/>
                  </a:cubicBezTo>
                  <a:lnTo>
                    <a:pt x="1472341" y="603140"/>
                  </a:lnTo>
                  <a:cubicBezTo>
                    <a:pt x="1472341" y="643954"/>
                    <a:pt x="1439255" y="677040"/>
                    <a:pt x="1398441" y="677040"/>
                  </a:cubicBezTo>
                  <a:lnTo>
                    <a:pt x="73900" y="677040"/>
                  </a:lnTo>
                  <a:cubicBezTo>
                    <a:pt x="33086" y="677040"/>
                    <a:pt x="0" y="643954"/>
                    <a:pt x="0" y="603140"/>
                  </a:cubicBezTo>
                  <a:lnTo>
                    <a:pt x="0" y="73900"/>
                  </a:lnTo>
                  <a:cubicBezTo>
                    <a:pt x="0" y="33086"/>
                    <a:pt x="33086" y="0"/>
                    <a:pt x="73900" y="0"/>
                  </a:cubicBezTo>
                  <a:close/>
                </a:path>
              </a:pathLst>
            </a:custGeom>
            <a:solidFill>
              <a:srgbClr val="123D80"/>
            </a:solidFill>
            <a:ln w="19050" cap="rnd">
              <a:solidFill>
                <a:srgbClr val="FFFFFF"/>
              </a:solidFill>
              <a:prstDash val="solid"/>
              <a:round/>
            </a:ln>
          </p:spPr>
        </p:sp>
        <p:sp>
          <p:nvSpPr>
            <p:cNvPr name="TextBox 8" id="8"/>
            <p:cNvSpPr txBox="true"/>
            <p:nvPr/>
          </p:nvSpPr>
          <p:spPr>
            <a:xfrm>
              <a:off x="0" y="-38100"/>
              <a:ext cx="1472341" cy="71514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28665" y="4306789"/>
            <a:ext cx="5342858" cy="2461986"/>
            <a:chOff x="0" y="0"/>
            <a:chExt cx="1472341" cy="678454"/>
          </a:xfrm>
        </p:grpSpPr>
        <p:sp>
          <p:nvSpPr>
            <p:cNvPr name="Freeform 10" id="10"/>
            <p:cNvSpPr/>
            <p:nvPr/>
          </p:nvSpPr>
          <p:spPr>
            <a:xfrm flipH="false" flipV="false" rot="0">
              <a:off x="0" y="0"/>
              <a:ext cx="1472341" cy="678454"/>
            </a:xfrm>
            <a:custGeom>
              <a:avLst/>
              <a:gdLst/>
              <a:ahLst/>
              <a:cxnLst/>
              <a:rect r="r" b="b" t="t" l="l"/>
              <a:pathLst>
                <a:path h="678454" w="1472341">
                  <a:moveTo>
                    <a:pt x="73900" y="0"/>
                  </a:moveTo>
                  <a:lnTo>
                    <a:pt x="1398441" y="0"/>
                  </a:lnTo>
                  <a:cubicBezTo>
                    <a:pt x="1418041" y="0"/>
                    <a:pt x="1436837" y="7786"/>
                    <a:pt x="1450697" y="21645"/>
                  </a:cubicBezTo>
                  <a:cubicBezTo>
                    <a:pt x="1464555" y="35504"/>
                    <a:pt x="1472341" y="54301"/>
                    <a:pt x="1472341" y="73900"/>
                  </a:cubicBezTo>
                  <a:lnTo>
                    <a:pt x="1472341" y="604554"/>
                  </a:lnTo>
                  <a:cubicBezTo>
                    <a:pt x="1472341" y="645368"/>
                    <a:pt x="1439255" y="678454"/>
                    <a:pt x="1398441" y="678454"/>
                  </a:cubicBezTo>
                  <a:lnTo>
                    <a:pt x="73900" y="678454"/>
                  </a:lnTo>
                  <a:cubicBezTo>
                    <a:pt x="33086" y="678454"/>
                    <a:pt x="0" y="645368"/>
                    <a:pt x="0" y="604554"/>
                  </a:cubicBezTo>
                  <a:lnTo>
                    <a:pt x="0" y="73900"/>
                  </a:lnTo>
                  <a:cubicBezTo>
                    <a:pt x="0" y="33086"/>
                    <a:pt x="33086" y="0"/>
                    <a:pt x="73900" y="0"/>
                  </a:cubicBezTo>
                  <a:close/>
                </a:path>
              </a:pathLst>
            </a:custGeom>
            <a:solidFill>
              <a:srgbClr val="002E76"/>
            </a:solidFill>
            <a:ln w="19050" cap="rnd">
              <a:solidFill>
                <a:srgbClr val="FFFFFF"/>
              </a:solidFill>
              <a:prstDash val="solid"/>
              <a:round/>
            </a:ln>
          </p:spPr>
        </p:sp>
        <p:sp>
          <p:nvSpPr>
            <p:cNvPr name="TextBox 11" id="11"/>
            <p:cNvSpPr txBox="true"/>
            <p:nvPr/>
          </p:nvSpPr>
          <p:spPr>
            <a:xfrm>
              <a:off x="0" y="-38100"/>
              <a:ext cx="1472341" cy="71655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2" id="12"/>
          <p:cNvSpPr/>
          <p:nvPr/>
        </p:nvSpPr>
        <p:spPr>
          <a:xfrm flipH="true">
            <a:off x="2900094" y="2650817"/>
            <a:ext cx="3496066" cy="1655971"/>
          </a:xfrm>
          <a:prstGeom prst="line">
            <a:avLst/>
          </a:prstGeom>
          <a:ln cap="flat" w="76200">
            <a:solidFill>
              <a:srgbClr val="FFFFFF"/>
            </a:solidFill>
            <a:prstDash val="solid"/>
            <a:headEnd type="none" len="sm" w="sm"/>
            <a:tailEnd type="arrow" len="sm" w="med"/>
          </a:ln>
        </p:spPr>
      </p:sp>
      <p:sp>
        <p:nvSpPr>
          <p:cNvPr name="TextBox 13" id="13"/>
          <p:cNvSpPr txBox="true"/>
          <p:nvPr/>
        </p:nvSpPr>
        <p:spPr>
          <a:xfrm rot="0">
            <a:off x="2942607" y="1435285"/>
            <a:ext cx="11602752" cy="1181100"/>
          </a:xfrm>
          <a:prstGeom prst="rect">
            <a:avLst/>
          </a:prstGeom>
        </p:spPr>
        <p:txBody>
          <a:bodyPr anchor="t" rtlCol="false" tIns="0" lIns="0" bIns="0" rIns="0">
            <a:spAutoFit/>
          </a:bodyPr>
          <a:lstStyle/>
          <a:p>
            <a:pPr algn="ctr">
              <a:lnSpc>
                <a:spcPts val="8624"/>
              </a:lnSpc>
            </a:pPr>
            <a:r>
              <a:rPr lang="en-US" sz="7499">
                <a:solidFill>
                  <a:srgbClr val="FFFFFF"/>
                </a:solidFill>
                <a:cs typeface="Arabica"/>
              </a:rPr>
              <a:t>การประเมินความเป็นพิษทางผิวหนัง</a:t>
            </a:r>
          </a:p>
        </p:txBody>
      </p:sp>
      <p:sp>
        <p:nvSpPr>
          <p:cNvPr name="AutoShape 14" id="14"/>
          <p:cNvSpPr/>
          <p:nvPr/>
        </p:nvSpPr>
        <p:spPr>
          <a:xfrm>
            <a:off x="8743983" y="2616385"/>
            <a:ext cx="0" cy="1724743"/>
          </a:xfrm>
          <a:prstGeom prst="line">
            <a:avLst/>
          </a:prstGeom>
          <a:ln cap="flat" w="76200">
            <a:solidFill>
              <a:srgbClr val="FFFFFF"/>
            </a:solidFill>
            <a:prstDash val="solid"/>
            <a:headEnd type="none" len="sm" w="sm"/>
            <a:tailEnd type="arrow" len="sm" w="med"/>
          </a:ln>
        </p:spPr>
      </p:sp>
      <p:sp>
        <p:nvSpPr>
          <p:cNvPr name="AutoShape 15" id="15"/>
          <p:cNvSpPr/>
          <p:nvPr/>
        </p:nvSpPr>
        <p:spPr>
          <a:xfrm>
            <a:off x="11415412" y="2616385"/>
            <a:ext cx="3172459" cy="1723195"/>
          </a:xfrm>
          <a:prstGeom prst="line">
            <a:avLst/>
          </a:prstGeom>
          <a:ln cap="flat" w="76200">
            <a:solidFill>
              <a:srgbClr val="FFFFFF"/>
            </a:solidFill>
            <a:prstDash val="solid"/>
            <a:headEnd type="none" len="sm" w="sm"/>
            <a:tailEnd type="arrow" len="sm" w="med"/>
          </a:ln>
        </p:spPr>
      </p:sp>
      <p:grpSp>
        <p:nvGrpSpPr>
          <p:cNvPr name="Group 16" id="16"/>
          <p:cNvGrpSpPr/>
          <p:nvPr/>
        </p:nvGrpSpPr>
        <p:grpSpPr>
          <a:xfrm rot="0">
            <a:off x="17259300" y="246007"/>
            <a:ext cx="782693" cy="782693"/>
            <a:chOff x="0" y="0"/>
            <a:chExt cx="1043591" cy="1043591"/>
          </a:xfrm>
        </p:grpSpPr>
        <p:grpSp>
          <p:nvGrpSpPr>
            <p:cNvPr name="Group 17" id="17"/>
            <p:cNvGrpSpPr/>
            <p:nvPr/>
          </p:nvGrpSpPr>
          <p:grpSpPr>
            <a:xfrm rot="0">
              <a:off x="0" y="0"/>
              <a:ext cx="1043591" cy="10435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5</a:t>
              </a:r>
            </a:p>
          </p:txBody>
        </p:sp>
      </p:grpSp>
      <p:sp>
        <p:nvSpPr>
          <p:cNvPr name="Freeform 21" id="21"/>
          <p:cNvSpPr/>
          <p:nvPr/>
        </p:nvSpPr>
        <p:spPr>
          <a:xfrm flipH="false" flipV="false" rot="0">
            <a:off x="2058099" y="7327779"/>
            <a:ext cx="1769015" cy="3131000"/>
          </a:xfrm>
          <a:custGeom>
            <a:avLst/>
            <a:gdLst/>
            <a:ahLst/>
            <a:cxnLst/>
            <a:rect r="r" b="b" t="t" l="l"/>
            <a:pathLst>
              <a:path h="3131000" w="1769015">
                <a:moveTo>
                  <a:pt x="0" y="0"/>
                </a:moveTo>
                <a:lnTo>
                  <a:pt x="1769015" y="0"/>
                </a:lnTo>
                <a:lnTo>
                  <a:pt x="1769015" y="3131000"/>
                </a:lnTo>
                <a:lnTo>
                  <a:pt x="0" y="3131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4212995" y="7327779"/>
            <a:ext cx="1938029" cy="3695910"/>
          </a:xfrm>
          <a:custGeom>
            <a:avLst/>
            <a:gdLst/>
            <a:ahLst/>
            <a:cxnLst/>
            <a:rect r="r" b="b" t="t" l="l"/>
            <a:pathLst>
              <a:path h="3695910" w="1938029">
                <a:moveTo>
                  <a:pt x="0" y="0"/>
                </a:moveTo>
                <a:lnTo>
                  <a:pt x="1938029" y="0"/>
                </a:lnTo>
                <a:lnTo>
                  <a:pt x="1938029" y="3695910"/>
                </a:lnTo>
                <a:lnTo>
                  <a:pt x="0" y="3695910"/>
                </a:lnTo>
                <a:lnTo>
                  <a:pt x="0" y="0"/>
                </a:lnTo>
                <a:close/>
              </a:path>
            </a:pathLst>
          </a:custGeom>
          <a:blipFill>
            <a:blip r:embed="rId5">
              <a:extLst>
                <a:ext uri="{96DAC541-7B7A-43D3-8B79-37D633B846F1}">
                  <asvg:svgBlip xmlns:asvg="http://schemas.microsoft.com/office/drawing/2016/SVG/main" r:embed="rId6"/>
                </a:ext>
              </a:extLst>
            </a:blip>
            <a:stretch>
              <a:fillRect l="0" t="0" r="-108135" b="0"/>
            </a:stretch>
          </a:blipFill>
        </p:spPr>
      </p:sp>
      <p:sp>
        <p:nvSpPr>
          <p:cNvPr name="Freeform 23" id="23"/>
          <p:cNvSpPr/>
          <p:nvPr/>
        </p:nvSpPr>
        <p:spPr>
          <a:xfrm flipH="false" flipV="false" rot="0">
            <a:off x="8256287" y="7327779"/>
            <a:ext cx="1775425" cy="3142345"/>
          </a:xfrm>
          <a:custGeom>
            <a:avLst/>
            <a:gdLst/>
            <a:ahLst/>
            <a:cxnLst/>
            <a:rect r="r" b="b" t="t" l="l"/>
            <a:pathLst>
              <a:path h="3142345" w="1775425">
                <a:moveTo>
                  <a:pt x="0" y="0"/>
                </a:moveTo>
                <a:lnTo>
                  <a:pt x="1775426" y="0"/>
                </a:lnTo>
                <a:lnTo>
                  <a:pt x="1775426" y="3142345"/>
                </a:lnTo>
                <a:lnTo>
                  <a:pt x="0" y="31423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12848703" y="5154646"/>
            <a:ext cx="3619198" cy="686943"/>
          </a:xfrm>
          <a:prstGeom prst="rect">
            <a:avLst/>
          </a:prstGeom>
        </p:spPr>
        <p:txBody>
          <a:bodyPr anchor="t" rtlCol="false" tIns="0" lIns="0" bIns="0" rIns="0">
            <a:spAutoFit/>
          </a:bodyPr>
          <a:lstStyle/>
          <a:p>
            <a:pPr algn="just" marL="0" indent="0" lvl="0">
              <a:lnSpc>
                <a:spcPts val="5436"/>
              </a:lnSpc>
            </a:pPr>
            <a:r>
              <a:rPr lang="en-US" sz="3600" spc="489">
                <a:solidFill>
                  <a:srgbClr val="FFFFFF"/>
                </a:solidFill>
                <a:cs typeface="Arabica"/>
              </a:rPr>
              <a:t>การแพ้ของผิวหนัง</a:t>
            </a:r>
          </a:p>
        </p:txBody>
      </p:sp>
      <p:sp>
        <p:nvSpPr>
          <p:cNvPr name="TextBox 25" id="25"/>
          <p:cNvSpPr txBox="true"/>
          <p:nvPr/>
        </p:nvSpPr>
        <p:spPr>
          <a:xfrm rot="0">
            <a:off x="565248" y="5153099"/>
            <a:ext cx="4669693" cy="686943"/>
          </a:xfrm>
          <a:prstGeom prst="rect">
            <a:avLst/>
          </a:prstGeom>
        </p:spPr>
        <p:txBody>
          <a:bodyPr anchor="t" rtlCol="false" tIns="0" lIns="0" bIns="0" rIns="0">
            <a:spAutoFit/>
          </a:bodyPr>
          <a:lstStyle/>
          <a:p>
            <a:pPr algn="just" marL="0" indent="0" lvl="0">
              <a:lnSpc>
                <a:spcPts val="5436"/>
              </a:lnSpc>
            </a:pPr>
            <a:r>
              <a:rPr lang="en-US" sz="3600" spc="489">
                <a:solidFill>
                  <a:srgbClr val="FFFFFF"/>
                </a:solidFill>
                <a:cs typeface="Arabica"/>
              </a:rPr>
              <a:t>การระคายเคืองผิวหนัง</a:t>
            </a:r>
          </a:p>
        </p:txBody>
      </p:sp>
      <p:sp>
        <p:nvSpPr>
          <p:cNvPr name="TextBox 26" id="26"/>
          <p:cNvSpPr txBox="true"/>
          <p:nvPr/>
        </p:nvSpPr>
        <p:spPr>
          <a:xfrm rot="0">
            <a:off x="6841998" y="5154646"/>
            <a:ext cx="4399649" cy="686943"/>
          </a:xfrm>
          <a:prstGeom prst="rect">
            <a:avLst/>
          </a:prstGeom>
        </p:spPr>
        <p:txBody>
          <a:bodyPr anchor="t" rtlCol="false" tIns="0" lIns="0" bIns="0" rIns="0">
            <a:spAutoFit/>
          </a:bodyPr>
          <a:lstStyle/>
          <a:p>
            <a:pPr algn="just" marL="0" indent="0" lvl="0">
              <a:lnSpc>
                <a:spcPts val="5436"/>
              </a:lnSpc>
              <a:spcBef>
                <a:spcPct val="0"/>
              </a:spcBef>
            </a:pPr>
            <a:r>
              <a:rPr lang="en-US" sz="3600" spc="489">
                <a:solidFill>
                  <a:srgbClr val="FFFFFF"/>
                </a:solidFill>
                <a:cs typeface="Arabica"/>
              </a:rPr>
              <a:t>การกัดกร่อนผิวหนัง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2040749" y="0"/>
            <a:ext cx="8185133" cy="10287000"/>
          </a:xfrm>
          <a:custGeom>
            <a:avLst/>
            <a:gdLst/>
            <a:ahLst/>
            <a:cxnLst/>
            <a:rect r="r" b="b" t="t" l="l"/>
            <a:pathLst>
              <a:path h="10287000" w="8185133">
                <a:moveTo>
                  <a:pt x="0" y="0"/>
                </a:moveTo>
                <a:lnTo>
                  <a:pt x="8185133" y="0"/>
                </a:lnTo>
                <a:lnTo>
                  <a:pt x="8185133" y="10287000"/>
                </a:lnTo>
                <a:lnTo>
                  <a:pt x="0" y="10287000"/>
                </a:lnTo>
                <a:lnTo>
                  <a:pt x="0" y="0"/>
                </a:lnTo>
                <a:close/>
              </a:path>
            </a:pathLst>
          </a:custGeom>
          <a:blipFill>
            <a:blip r:embed="rId3">
              <a:alphaModFix amt="50000"/>
            </a:blip>
            <a:stretch>
              <a:fillRect l="-57992" t="0" r="-30643" b="0"/>
            </a:stretch>
          </a:blipFill>
        </p:spPr>
      </p:sp>
      <p:sp>
        <p:nvSpPr>
          <p:cNvPr name="Freeform 4" id="4"/>
          <p:cNvSpPr/>
          <p:nvPr/>
        </p:nvSpPr>
        <p:spPr>
          <a:xfrm flipH="false" flipV="false" rot="0">
            <a:off x="1028700" y="2975149"/>
            <a:ext cx="4336703" cy="4336703"/>
          </a:xfrm>
          <a:custGeom>
            <a:avLst/>
            <a:gdLst/>
            <a:ahLst/>
            <a:cxnLst/>
            <a:rect r="r" b="b" t="t" l="l"/>
            <a:pathLst>
              <a:path h="4336703" w="4336703">
                <a:moveTo>
                  <a:pt x="0" y="0"/>
                </a:moveTo>
                <a:lnTo>
                  <a:pt x="4336703" y="0"/>
                </a:lnTo>
                <a:lnTo>
                  <a:pt x="4336703" y="4336702"/>
                </a:lnTo>
                <a:lnTo>
                  <a:pt x="0" y="4336702"/>
                </a:lnTo>
                <a:lnTo>
                  <a:pt x="0" y="0"/>
                </a:lnTo>
                <a:close/>
              </a:path>
            </a:pathLst>
          </a:custGeom>
          <a:blipFill>
            <a:blip r:embed="rId4"/>
            <a:stretch>
              <a:fillRect l="0" t="0" r="0" b="0"/>
            </a:stretch>
          </a:blipFill>
        </p:spPr>
      </p:sp>
      <p:sp>
        <p:nvSpPr>
          <p:cNvPr name="TextBox 5" id="5"/>
          <p:cNvSpPr txBox="true"/>
          <p:nvPr/>
        </p:nvSpPr>
        <p:spPr>
          <a:xfrm rot="0">
            <a:off x="7711253" y="2531745"/>
            <a:ext cx="8987741" cy="3204210"/>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Arabica"/>
              </a:rPr>
              <a:t>       การระคายเคืองผิวหนัง คือ การเกิดความเสียหายชนิดย้อนกลับได้ต่อผิวหนังจากการสัมผัสสารเคมี มีสาเหตุมาจากการเกิดการอักเสบเฉพาะที่ โดยมีอาการเช่น อาการแดง อาการบวม อาการคันและอาการปวด (Mateeva, V., &amp; Angelova-Fischer, I., 2014; OECD, 2021) </a:t>
            </a:r>
          </a:p>
        </p:txBody>
      </p:sp>
      <p:sp>
        <p:nvSpPr>
          <p:cNvPr name="Freeform 6" id="6"/>
          <p:cNvSpPr/>
          <p:nvPr/>
        </p:nvSpPr>
        <p:spPr>
          <a:xfrm flipH="false" flipV="false" rot="0">
            <a:off x="13984732" y="7436566"/>
            <a:ext cx="2186927" cy="2257473"/>
          </a:xfrm>
          <a:custGeom>
            <a:avLst/>
            <a:gdLst/>
            <a:ahLst/>
            <a:cxnLst/>
            <a:rect r="r" b="b" t="t" l="l"/>
            <a:pathLst>
              <a:path h="2257473" w="2186927">
                <a:moveTo>
                  <a:pt x="0" y="0"/>
                </a:moveTo>
                <a:lnTo>
                  <a:pt x="2186927" y="0"/>
                </a:lnTo>
                <a:lnTo>
                  <a:pt x="2186927" y="2257473"/>
                </a:lnTo>
                <a:lnTo>
                  <a:pt x="0" y="2257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56088" y="7038927"/>
            <a:ext cx="2734666" cy="2655112"/>
          </a:xfrm>
          <a:custGeom>
            <a:avLst/>
            <a:gdLst/>
            <a:ahLst/>
            <a:cxnLst/>
            <a:rect r="r" b="b" t="t" l="l"/>
            <a:pathLst>
              <a:path h="2655112" w="2734666">
                <a:moveTo>
                  <a:pt x="0" y="0"/>
                </a:moveTo>
                <a:lnTo>
                  <a:pt x="2734666" y="0"/>
                </a:lnTo>
                <a:lnTo>
                  <a:pt x="2734666" y="2655112"/>
                </a:lnTo>
                <a:lnTo>
                  <a:pt x="0" y="26551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7514098" y="981075"/>
            <a:ext cx="9184896" cy="1181100"/>
          </a:xfrm>
          <a:prstGeom prst="rect">
            <a:avLst/>
          </a:prstGeom>
        </p:spPr>
        <p:txBody>
          <a:bodyPr anchor="t" rtlCol="false" tIns="0" lIns="0" bIns="0" rIns="0">
            <a:spAutoFit/>
          </a:bodyPr>
          <a:lstStyle/>
          <a:p>
            <a:pPr algn="ctr">
              <a:lnSpc>
                <a:spcPts val="8624"/>
              </a:lnSpc>
            </a:pPr>
            <a:r>
              <a:rPr lang="en-US" sz="7499">
                <a:solidFill>
                  <a:srgbClr val="FFFFFF"/>
                </a:solidFill>
                <a:cs typeface="Arabica"/>
              </a:rPr>
              <a:t>การระคายเคืองผิวหนัง</a:t>
            </a:r>
          </a:p>
        </p:txBody>
      </p:sp>
      <p:sp>
        <p:nvSpPr>
          <p:cNvPr name="AutoShape 9" id="9"/>
          <p:cNvSpPr/>
          <p:nvPr/>
        </p:nvSpPr>
        <p:spPr>
          <a:xfrm>
            <a:off x="11851758" y="9296400"/>
            <a:ext cx="1570999" cy="0"/>
          </a:xfrm>
          <a:prstGeom prst="line">
            <a:avLst/>
          </a:prstGeom>
          <a:ln cap="flat" w="76200">
            <a:solidFill>
              <a:srgbClr val="FFFFFF"/>
            </a:solidFill>
            <a:prstDash val="solid"/>
            <a:headEnd type="none" len="sm" w="sm"/>
            <a:tailEnd type="arrow" len="sm" w="med"/>
          </a:ln>
        </p:spPr>
      </p:sp>
      <p:sp>
        <p:nvSpPr>
          <p:cNvPr name="AutoShape 10" id="10"/>
          <p:cNvSpPr/>
          <p:nvPr/>
        </p:nvSpPr>
        <p:spPr>
          <a:xfrm flipH="true">
            <a:off x="11851758" y="8328383"/>
            <a:ext cx="1570999" cy="0"/>
          </a:xfrm>
          <a:prstGeom prst="line">
            <a:avLst/>
          </a:prstGeom>
          <a:ln cap="flat" w="76200">
            <a:solidFill>
              <a:srgbClr val="FFFFFF"/>
            </a:solidFill>
            <a:prstDash val="solid"/>
            <a:headEnd type="none" len="sm" w="sm"/>
            <a:tailEnd type="arrow" len="sm" w="med"/>
          </a:ln>
        </p:spPr>
      </p:sp>
      <p:grpSp>
        <p:nvGrpSpPr>
          <p:cNvPr name="Group 11" id="11"/>
          <p:cNvGrpSpPr/>
          <p:nvPr/>
        </p:nvGrpSpPr>
        <p:grpSpPr>
          <a:xfrm rot="0">
            <a:off x="17259300" y="246007"/>
            <a:ext cx="782693" cy="782693"/>
            <a:chOff x="0" y="0"/>
            <a:chExt cx="1043591" cy="1043591"/>
          </a:xfrm>
        </p:grpSpPr>
        <p:grpSp>
          <p:nvGrpSpPr>
            <p:cNvPr name="Group 12" id="12"/>
            <p:cNvGrpSpPr/>
            <p:nvPr/>
          </p:nvGrpSpPr>
          <p:grpSpPr>
            <a:xfrm rot="0">
              <a:off x="0" y="0"/>
              <a:ext cx="1043591" cy="10435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6</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2040749" y="0"/>
            <a:ext cx="8185133" cy="10287000"/>
          </a:xfrm>
          <a:custGeom>
            <a:avLst/>
            <a:gdLst/>
            <a:ahLst/>
            <a:cxnLst/>
            <a:rect r="r" b="b" t="t" l="l"/>
            <a:pathLst>
              <a:path h="10287000" w="8185133">
                <a:moveTo>
                  <a:pt x="0" y="0"/>
                </a:moveTo>
                <a:lnTo>
                  <a:pt x="8185133" y="0"/>
                </a:lnTo>
                <a:lnTo>
                  <a:pt x="8185133" y="10287000"/>
                </a:lnTo>
                <a:lnTo>
                  <a:pt x="0" y="10287000"/>
                </a:lnTo>
                <a:lnTo>
                  <a:pt x="0" y="0"/>
                </a:lnTo>
                <a:close/>
              </a:path>
            </a:pathLst>
          </a:custGeom>
          <a:blipFill>
            <a:blip r:embed="rId3">
              <a:alphaModFix amt="50000"/>
            </a:blip>
            <a:stretch>
              <a:fillRect l="-57992" t="0" r="-30643" b="0"/>
            </a:stretch>
          </a:blipFill>
        </p:spPr>
      </p:sp>
      <p:grpSp>
        <p:nvGrpSpPr>
          <p:cNvPr name="Group 4" id="4"/>
          <p:cNvGrpSpPr/>
          <p:nvPr/>
        </p:nvGrpSpPr>
        <p:grpSpPr>
          <a:xfrm rot="0">
            <a:off x="1028700" y="2979501"/>
            <a:ext cx="4327997" cy="4327997"/>
            <a:chOff x="0" y="0"/>
            <a:chExt cx="5770663" cy="5770663"/>
          </a:xfrm>
        </p:grpSpPr>
        <p:grpSp>
          <p:nvGrpSpPr>
            <p:cNvPr name="Group 5" id="5"/>
            <p:cNvGrpSpPr/>
            <p:nvPr/>
          </p:nvGrpSpPr>
          <p:grpSpPr>
            <a:xfrm rot="-2700000">
              <a:off x="845094" y="845094"/>
              <a:ext cx="4080475" cy="4080475"/>
              <a:chOff x="0" y="0"/>
              <a:chExt cx="572629" cy="572629"/>
            </a:xfrm>
          </p:grpSpPr>
          <p:sp>
            <p:nvSpPr>
              <p:cNvPr name="Freeform 6" id="6"/>
              <p:cNvSpPr/>
              <p:nvPr/>
            </p:nvSpPr>
            <p:spPr>
              <a:xfrm flipH="false" flipV="false" rot="0">
                <a:off x="0" y="0"/>
                <a:ext cx="572629" cy="572629"/>
              </a:xfrm>
              <a:custGeom>
                <a:avLst/>
                <a:gdLst/>
                <a:ahLst/>
                <a:cxnLst/>
                <a:rect r="r" b="b" t="t" l="l"/>
                <a:pathLst>
                  <a:path h="572629" w="572629">
                    <a:moveTo>
                      <a:pt x="0" y="0"/>
                    </a:moveTo>
                    <a:lnTo>
                      <a:pt x="572629" y="0"/>
                    </a:lnTo>
                    <a:lnTo>
                      <a:pt x="572629" y="572629"/>
                    </a:lnTo>
                    <a:lnTo>
                      <a:pt x="0" y="572629"/>
                    </a:lnTo>
                    <a:close/>
                  </a:path>
                </a:pathLst>
              </a:custGeom>
              <a:solidFill>
                <a:srgbClr val="FFFFFF"/>
              </a:solidFill>
            </p:spPr>
          </p:sp>
          <p:sp>
            <p:nvSpPr>
              <p:cNvPr name="TextBox 7" id="7"/>
              <p:cNvSpPr txBox="true"/>
              <p:nvPr/>
            </p:nvSpPr>
            <p:spPr>
              <a:xfrm>
                <a:off x="0" y="-38100"/>
                <a:ext cx="572629" cy="61072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20830" y="320830"/>
              <a:ext cx="5129002" cy="5129002"/>
            </a:xfrm>
            <a:custGeom>
              <a:avLst/>
              <a:gdLst/>
              <a:ahLst/>
              <a:cxnLst/>
              <a:rect r="r" b="b" t="t" l="l"/>
              <a:pathLst>
                <a:path h="5129002" w="5129002">
                  <a:moveTo>
                    <a:pt x="0" y="0"/>
                  </a:moveTo>
                  <a:lnTo>
                    <a:pt x="5129003" y="0"/>
                  </a:lnTo>
                  <a:lnTo>
                    <a:pt x="5129003" y="5129003"/>
                  </a:lnTo>
                  <a:lnTo>
                    <a:pt x="0" y="5129003"/>
                  </a:lnTo>
                  <a:lnTo>
                    <a:pt x="0" y="0"/>
                  </a:lnTo>
                  <a:close/>
                </a:path>
              </a:pathLst>
            </a:custGeom>
            <a:blipFill>
              <a:blip r:embed="rId4"/>
              <a:stretch>
                <a:fillRect l="0" t="0" r="0" b="0"/>
              </a:stretch>
            </a:blipFill>
          </p:spPr>
        </p:sp>
      </p:grpSp>
      <p:sp>
        <p:nvSpPr>
          <p:cNvPr name="TextBox 9" id="9"/>
          <p:cNvSpPr txBox="true"/>
          <p:nvPr/>
        </p:nvSpPr>
        <p:spPr>
          <a:xfrm rot="0">
            <a:off x="7663813" y="2626971"/>
            <a:ext cx="9595487" cy="4480560"/>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Arabica"/>
              </a:rPr>
              <a:t>        การกัดกร่อนผิวหนัง คือ การเกิดความเสียหายที่ย้อนกลับไม่ได้ต่อผิวหนังซึ่งเกิดจากการได้รับการสัมผัสกับสารเคมี โดยอาจเกิดเนื้อตายที่สังเกตได้อย่างชัดเจน หรือเกิดการตอบสนองในลักษณะอื่น ๆ เช่น การเกิดแผล การมีเลือดไหล การมีสะเก็ดแผล อาจเกิดการซีดของผิวหนัง การหลุดร่วงของขนที่สมบูรณ์ และการเกิดแผลเป็น (OECD, 2019; Mateeva, V., &amp; Angelova-Fischer, I., 2014)</a:t>
            </a:r>
          </a:p>
        </p:txBody>
      </p:sp>
      <p:sp>
        <p:nvSpPr>
          <p:cNvPr name="Freeform 10" id="10"/>
          <p:cNvSpPr/>
          <p:nvPr/>
        </p:nvSpPr>
        <p:spPr>
          <a:xfrm flipH="false" flipV="false" rot="0">
            <a:off x="13702459" y="7038927"/>
            <a:ext cx="2644125" cy="2729419"/>
          </a:xfrm>
          <a:custGeom>
            <a:avLst/>
            <a:gdLst/>
            <a:ahLst/>
            <a:cxnLst/>
            <a:rect r="r" b="b" t="t" l="l"/>
            <a:pathLst>
              <a:path h="2729419" w="2644125">
                <a:moveTo>
                  <a:pt x="0" y="0"/>
                </a:moveTo>
                <a:lnTo>
                  <a:pt x="2644125" y="0"/>
                </a:lnTo>
                <a:lnTo>
                  <a:pt x="2644125" y="2729420"/>
                </a:lnTo>
                <a:lnTo>
                  <a:pt x="0" y="2729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556088" y="7038927"/>
            <a:ext cx="2734666" cy="2655112"/>
          </a:xfrm>
          <a:custGeom>
            <a:avLst/>
            <a:gdLst/>
            <a:ahLst/>
            <a:cxnLst/>
            <a:rect r="r" b="b" t="t" l="l"/>
            <a:pathLst>
              <a:path h="2655112" w="2734666">
                <a:moveTo>
                  <a:pt x="0" y="0"/>
                </a:moveTo>
                <a:lnTo>
                  <a:pt x="2734666" y="0"/>
                </a:lnTo>
                <a:lnTo>
                  <a:pt x="2734666" y="2655112"/>
                </a:lnTo>
                <a:lnTo>
                  <a:pt x="0" y="26551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2" id="12"/>
          <p:cNvSpPr/>
          <p:nvPr/>
        </p:nvSpPr>
        <p:spPr>
          <a:xfrm flipV="true">
            <a:off x="11851945" y="8795325"/>
            <a:ext cx="1495977" cy="36801"/>
          </a:xfrm>
          <a:prstGeom prst="line">
            <a:avLst/>
          </a:prstGeom>
          <a:ln cap="flat" w="76200">
            <a:solidFill>
              <a:srgbClr val="FFFFFF"/>
            </a:solidFill>
            <a:prstDash val="solid"/>
            <a:headEnd type="none" len="sm" w="sm"/>
            <a:tailEnd type="arrow" len="sm" w="med"/>
          </a:ln>
        </p:spPr>
      </p:sp>
      <p:sp>
        <p:nvSpPr>
          <p:cNvPr name="AutoShape 13" id="13"/>
          <p:cNvSpPr/>
          <p:nvPr/>
        </p:nvSpPr>
        <p:spPr>
          <a:xfrm flipH="true">
            <a:off x="11851959" y="8283677"/>
            <a:ext cx="1495761" cy="44723"/>
          </a:xfrm>
          <a:prstGeom prst="line">
            <a:avLst/>
          </a:prstGeom>
          <a:ln cap="flat" w="76200">
            <a:solidFill>
              <a:srgbClr val="FFFFFF"/>
            </a:solidFill>
            <a:prstDash val="solid"/>
            <a:headEnd type="none" len="sm" w="sm"/>
            <a:tailEnd type="arrow" len="sm" w="med"/>
          </a:ln>
        </p:spPr>
      </p:sp>
      <p:sp>
        <p:nvSpPr>
          <p:cNvPr name="Freeform 14" id="14"/>
          <p:cNvSpPr/>
          <p:nvPr/>
        </p:nvSpPr>
        <p:spPr>
          <a:xfrm flipH="false" flipV="false" rot="0">
            <a:off x="12175566" y="7861030"/>
            <a:ext cx="848734" cy="769129"/>
          </a:xfrm>
          <a:custGeom>
            <a:avLst/>
            <a:gdLst/>
            <a:ahLst/>
            <a:cxnLst/>
            <a:rect r="r" b="b" t="t" l="l"/>
            <a:pathLst>
              <a:path h="769129" w="848734">
                <a:moveTo>
                  <a:pt x="0" y="0"/>
                </a:moveTo>
                <a:lnTo>
                  <a:pt x="848735" y="0"/>
                </a:lnTo>
                <a:lnTo>
                  <a:pt x="848735" y="769128"/>
                </a:lnTo>
                <a:lnTo>
                  <a:pt x="0" y="7691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8852707" y="981075"/>
            <a:ext cx="7217699" cy="1181100"/>
          </a:xfrm>
          <a:prstGeom prst="rect">
            <a:avLst/>
          </a:prstGeom>
        </p:spPr>
        <p:txBody>
          <a:bodyPr anchor="t" rtlCol="false" tIns="0" lIns="0" bIns="0" rIns="0">
            <a:spAutoFit/>
          </a:bodyPr>
          <a:lstStyle/>
          <a:p>
            <a:pPr algn="ctr">
              <a:lnSpc>
                <a:spcPts val="8624"/>
              </a:lnSpc>
            </a:pPr>
            <a:r>
              <a:rPr lang="en-US" sz="7499">
                <a:solidFill>
                  <a:srgbClr val="FFFFFF"/>
                </a:solidFill>
                <a:cs typeface="Arabica"/>
              </a:rPr>
              <a:t>การกัดกร่อนผิวหนัง</a:t>
            </a:r>
          </a:p>
        </p:txBody>
      </p:sp>
      <p:grpSp>
        <p:nvGrpSpPr>
          <p:cNvPr name="Group 16" id="16"/>
          <p:cNvGrpSpPr/>
          <p:nvPr/>
        </p:nvGrpSpPr>
        <p:grpSpPr>
          <a:xfrm rot="0">
            <a:off x="17259300" y="246007"/>
            <a:ext cx="782693" cy="782693"/>
            <a:chOff x="0" y="0"/>
            <a:chExt cx="1043591" cy="1043591"/>
          </a:xfrm>
        </p:grpSpPr>
        <p:grpSp>
          <p:nvGrpSpPr>
            <p:cNvPr name="Group 17" id="17"/>
            <p:cNvGrpSpPr/>
            <p:nvPr/>
          </p:nvGrpSpPr>
          <p:grpSpPr>
            <a:xfrm rot="0">
              <a:off x="0" y="0"/>
              <a:ext cx="1043591" cy="10435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7</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29908" t="0" r="-170419" b="-35073"/>
            </a:stretch>
          </a:blipFill>
        </p:spPr>
      </p:sp>
      <p:sp>
        <p:nvSpPr>
          <p:cNvPr name="Freeform 3" id="3"/>
          <p:cNvSpPr/>
          <p:nvPr/>
        </p:nvSpPr>
        <p:spPr>
          <a:xfrm flipH="false" flipV="false" rot="0">
            <a:off x="-660502"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3">
              <a:alphaModFix amt="50000"/>
            </a:blip>
            <a:stretch>
              <a:fillRect l="0" t="0" r="0" b="0"/>
            </a:stretch>
          </a:blipFill>
        </p:spPr>
      </p:sp>
      <p:sp>
        <p:nvSpPr>
          <p:cNvPr name="TextBox 4" id="4"/>
          <p:cNvSpPr txBox="true"/>
          <p:nvPr/>
        </p:nvSpPr>
        <p:spPr>
          <a:xfrm rot="0">
            <a:off x="8831168" y="1432997"/>
            <a:ext cx="6083493" cy="1181100"/>
          </a:xfrm>
          <a:prstGeom prst="rect">
            <a:avLst/>
          </a:prstGeom>
        </p:spPr>
        <p:txBody>
          <a:bodyPr anchor="t" rtlCol="false" tIns="0" lIns="0" bIns="0" rIns="0">
            <a:spAutoFit/>
          </a:bodyPr>
          <a:lstStyle/>
          <a:p>
            <a:pPr algn="ctr">
              <a:lnSpc>
                <a:spcPts val="8625"/>
              </a:lnSpc>
            </a:pPr>
            <a:r>
              <a:rPr lang="en-US" sz="7500">
                <a:solidFill>
                  <a:srgbClr val="FFFFFF"/>
                </a:solidFill>
                <a:cs typeface="Arabica"/>
              </a:rPr>
              <a:t>การแพ้ของผิวหนัง</a:t>
            </a:r>
          </a:p>
        </p:txBody>
      </p:sp>
      <p:sp>
        <p:nvSpPr>
          <p:cNvPr name="TextBox 5" id="5"/>
          <p:cNvSpPr txBox="true"/>
          <p:nvPr/>
        </p:nvSpPr>
        <p:spPr>
          <a:xfrm rot="0">
            <a:off x="7658848" y="2921139"/>
            <a:ext cx="8428132" cy="3842385"/>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Arabica"/>
              </a:rPr>
              <a:t>       การแพ้ของผิวหนัง คือการตอบสนองต่อสารกระตุ้นของระบบภูมิคุ้มกันที่ผิวหนัง ในมนุษย์การตอบสนองอาจมีลักษณะต่าง ๆ เช่น อาการคัน บวม แดง ผื่นรูปแบบต่าง ๆ ในการแพ้ประเภทอื่น ๆ อาจมีรูปแบบแตกต่างออกไปอาจสังเกตเห็นเพียงอาการบวมแดง (OECD, 2022; Ibrahim et al., 2017)</a:t>
            </a:r>
          </a:p>
        </p:txBody>
      </p:sp>
      <p:grpSp>
        <p:nvGrpSpPr>
          <p:cNvPr name="Group 6" id="6"/>
          <p:cNvGrpSpPr/>
          <p:nvPr/>
        </p:nvGrpSpPr>
        <p:grpSpPr>
          <a:xfrm rot="0">
            <a:off x="17259300" y="246007"/>
            <a:ext cx="782693" cy="782693"/>
            <a:chOff x="0" y="0"/>
            <a:chExt cx="1043591" cy="1043591"/>
          </a:xfrm>
        </p:grpSpPr>
        <p:grpSp>
          <p:nvGrpSpPr>
            <p:cNvPr name="Group 7" id="7"/>
            <p:cNvGrpSpPr/>
            <p:nvPr/>
          </p:nvGrpSpPr>
          <p:grpSpPr>
            <a:xfrm rot="0">
              <a:off x="0" y="0"/>
              <a:ext cx="1043591" cy="10435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A946"/>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852" y="-67024"/>
              <a:ext cx="711886" cy="1110615"/>
            </a:xfrm>
            <a:prstGeom prst="rect">
              <a:avLst/>
            </a:prstGeom>
          </p:spPr>
          <p:txBody>
            <a:bodyPr anchor="t" rtlCol="false" tIns="0" lIns="0" bIns="0" rIns="0">
              <a:spAutoFit/>
            </a:bodyPr>
            <a:lstStyle/>
            <a:p>
              <a:pPr algn="ctr">
                <a:lnSpc>
                  <a:spcPts val="6720"/>
                </a:lnSpc>
              </a:pPr>
              <a:r>
                <a:rPr lang="en-US" sz="4800">
                  <a:solidFill>
                    <a:srgbClr val="FFFFFF"/>
                  </a:solidFill>
                  <a:latin typeface="Arabica"/>
                </a:rPr>
                <a:t>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DAFrt4Ssx2k</dc:identifier>
  <dcterms:modified xsi:type="dcterms:W3CDTF">2011-08-01T06:04:30Z</dcterms:modified>
  <cp:revision>1</cp:revision>
  <dc:title>Seminar</dc:title>
</cp:coreProperties>
</file>